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42"/>
  </p:notesMasterIdLst>
  <p:handoutMasterIdLst>
    <p:handoutMasterId r:id="rId43"/>
  </p:handoutMasterIdLst>
  <p:sldIdLst>
    <p:sldId id="263" r:id="rId2"/>
    <p:sldId id="579" r:id="rId3"/>
    <p:sldId id="525" r:id="rId4"/>
    <p:sldId id="527" r:id="rId5"/>
    <p:sldId id="529" r:id="rId6"/>
    <p:sldId id="530" r:id="rId7"/>
    <p:sldId id="531" r:id="rId8"/>
    <p:sldId id="532" r:id="rId9"/>
    <p:sldId id="533" r:id="rId10"/>
    <p:sldId id="535" r:id="rId11"/>
    <p:sldId id="537" r:id="rId12"/>
    <p:sldId id="540" r:id="rId13"/>
    <p:sldId id="541" r:id="rId14"/>
    <p:sldId id="536" r:id="rId15"/>
    <p:sldId id="538" r:id="rId16"/>
    <p:sldId id="542" r:id="rId17"/>
    <p:sldId id="546" r:id="rId18"/>
    <p:sldId id="547" r:id="rId19"/>
    <p:sldId id="548" r:id="rId20"/>
    <p:sldId id="549" r:id="rId21"/>
    <p:sldId id="550" r:id="rId22"/>
    <p:sldId id="551" r:id="rId23"/>
    <p:sldId id="559" r:id="rId24"/>
    <p:sldId id="553" r:id="rId25"/>
    <p:sldId id="554" r:id="rId26"/>
    <p:sldId id="558" r:id="rId27"/>
    <p:sldId id="560" r:id="rId28"/>
    <p:sldId id="561" r:id="rId29"/>
    <p:sldId id="562" r:id="rId30"/>
    <p:sldId id="563" r:id="rId31"/>
    <p:sldId id="571" r:id="rId32"/>
    <p:sldId id="565" r:id="rId33"/>
    <p:sldId id="570" r:id="rId34"/>
    <p:sldId id="569" r:id="rId35"/>
    <p:sldId id="575" r:id="rId36"/>
    <p:sldId id="574" r:id="rId37"/>
    <p:sldId id="576" r:id="rId38"/>
    <p:sldId id="577" r:id="rId39"/>
    <p:sldId id="578" r:id="rId40"/>
    <p:sldId id="464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88" autoAdjust="0"/>
    <p:restoredTop sz="94624" autoAdjust="0"/>
  </p:normalViewPr>
  <p:slideViewPr>
    <p:cSldViewPr>
      <p:cViewPr>
        <p:scale>
          <a:sx n="100" d="100"/>
          <a:sy n="100" d="100"/>
        </p:scale>
        <p:origin x="-194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530AB0-3389-4FDB-9D0C-93C2FA017675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th-TH"/>
        </a:p>
      </dgm:t>
    </dgm:pt>
    <dgm:pt modelId="{CED99AF7-13EE-45FB-958F-3DFF01095FE5}">
      <dgm:prSet phldrT="[Text]"/>
      <dgm:spPr/>
      <dgm:t>
        <a:bodyPr/>
        <a:lstStyle/>
        <a:p>
          <a:r>
            <a:rPr lang="en-US" dirty="0" smtClean="0"/>
            <a:t>Needs</a:t>
          </a:r>
          <a:endParaRPr lang="th-TH" dirty="0"/>
        </a:p>
      </dgm:t>
    </dgm:pt>
    <dgm:pt modelId="{B4EB3635-574F-46BC-B7E8-067470D2EE53}" type="parTrans" cxnId="{EE0F00CD-408B-490E-B6BA-553F8AD7D7A7}">
      <dgm:prSet/>
      <dgm:spPr/>
      <dgm:t>
        <a:bodyPr/>
        <a:lstStyle/>
        <a:p>
          <a:endParaRPr lang="th-TH"/>
        </a:p>
      </dgm:t>
    </dgm:pt>
    <dgm:pt modelId="{83B0DB8B-67F1-47AE-9294-9112DE30AA32}" type="sibTrans" cxnId="{EE0F00CD-408B-490E-B6BA-553F8AD7D7A7}">
      <dgm:prSet/>
      <dgm:spPr/>
      <dgm:t>
        <a:bodyPr/>
        <a:lstStyle/>
        <a:p>
          <a:endParaRPr lang="th-TH"/>
        </a:p>
      </dgm:t>
    </dgm:pt>
    <dgm:pt modelId="{F63066AF-9DAE-4DEF-96BF-C54374AC8435}">
      <dgm:prSet phldrT="[Text]"/>
      <dgm:spPr/>
      <dgm:t>
        <a:bodyPr/>
        <a:lstStyle/>
        <a:p>
          <a:r>
            <a:rPr lang="en-US" b="1" dirty="0" smtClean="0"/>
            <a:t>Social needs</a:t>
          </a:r>
          <a:endParaRPr lang="th-TH" dirty="0"/>
        </a:p>
      </dgm:t>
    </dgm:pt>
    <dgm:pt modelId="{7DB944DD-8D2A-409A-9648-6158A71B2FD5}" type="parTrans" cxnId="{AC296279-DE95-492A-88AB-C4DCA13AC76D}">
      <dgm:prSet/>
      <dgm:spPr/>
      <dgm:t>
        <a:bodyPr/>
        <a:lstStyle/>
        <a:p>
          <a:endParaRPr lang="th-TH"/>
        </a:p>
      </dgm:t>
    </dgm:pt>
    <dgm:pt modelId="{B50C3B23-4691-4ECC-A820-1F653AC7579D}" type="sibTrans" cxnId="{AC296279-DE95-492A-88AB-C4DCA13AC76D}">
      <dgm:prSet/>
      <dgm:spPr/>
      <dgm:t>
        <a:bodyPr/>
        <a:lstStyle/>
        <a:p>
          <a:endParaRPr lang="th-TH"/>
        </a:p>
      </dgm:t>
    </dgm:pt>
    <dgm:pt modelId="{56CEE774-C3C1-4404-B12C-9C515EDC291B}">
      <dgm:prSet phldrT="[Text]"/>
      <dgm:spPr/>
      <dgm:t>
        <a:bodyPr/>
        <a:lstStyle/>
        <a:p>
          <a:r>
            <a:rPr lang="en-US" b="1" dirty="0" smtClean="0"/>
            <a:t>Nonsocial needs</a:t>
          </a:r>
          <a:endParaRPr lang="th-TH" dirty="0"/>
        </a:p>
      </dgm:t>
    </dgm:pt>
    <dgm:pt modelId="{C1CA9964-B675-4646-B4B2-399948460E1B}" type="parTrans" cxnId="{5628778D-E173-4217-A588-6264755E3186}">
      <dgm:prSet/>
      <dgm:spPr/>
      <dgm:t>
        <a:bodyPr/>
        <a:lstStyle/>
        <a:p>
          <a:endParaRPr lang="th-TH"/>
        </a:p>
      </dgm:t>
    </dgm:pt>
    <dgm:pt modelId="{FE9A1200-2C24-4B46-9329-5C1F2C6D57A0}" type="sibTrans" cxnId="{5628778D-E173-4217-A588-6264755E3186}">
      <dgm:prSet/>
      <dgm:spPr/>
      <dgm:t>
        <a:bodyPr/>
        <a:lstStyle/>
        <a:p>
          <a:endParaRPr lang="th-TH"/>
        </a:p>
      </dgm:t>
    </dgm:pt>
    <dgm:pt modelId="{F0D6A3E5-A99A-4E33-A5C9-7568B99D198B}">
      <dgm:prSet phldrT="[Text]"/>
      <dgm:spPr/>
      <dgm:t>
        <a:bodyPr/>
        <a:lstStyle/>
        <a:p>
          <a:r>
            <a:rPr lang="en-US" b="1" dirty="0" smtClean="0"/>
            <a:t>Symbolic needs</a:t>
          </a:r>
          <a:endParaRPr lang="th-TH" dirty="0"/>
        </a:p>
      </dgm:t>
    </dgm:pt>
    <dgm:pt modelId="{D0FDF139-99A8-413D-8A79-33E3B43EDF68}" type="parTrans" cxnId="{1B7121AC-057B-4316-9058-87F608181005}">
      <dgm:prSet/>
      <dgm:spPr/>
      <dgm:t>
        <a:bodyPr/>
        <a:lstStyle/>
        <a:p>
          <a:endParaRPr lang="th-TH"/>
        </a:p>
      </dgm:t>
    </dgm:pt>
    <dgm:pt modelId="{923E6F84-3FE5-46AE-A74E-71A3062EA7F5}" type="sibTrans" cxnId="{1B7121AC-057B-4316-9058-87F608181005}">
      <dgm:prSet/>
      <dgm:spPr/>
      <dgm:t>
        <a:bodyPr/>
        <a:lstStyle/>
        <a:p>
          <a:endParaRPr lang="th-TH"/>
        </a:p>
      </dgm:t>
    </dgm:pt>
    <dgm:pt modelId="{4F28333D-E794-45E8-935D-C115578BCDF5}">
      <dgm:prSet phldrT="[Text]"/>
      <dgm:spPr/>
      <dgm:t>
        <a:bodyPr/>
        <a:lstStyle/>
        <a:p>
          <a:r>
            <a:rPr lang="en-US" b="1" dirty="0" smtClean="0"/>
            <a:t>Hedonic needs</a:t>
          </a:r>
          <a:endParaRPr lang="th-TH" dirty="0"/>
        </a:p>
      </dgm:t>
    </dgm:pt>
    <dgm:pt modelId="{27BD3D54-3200-4FBD-B96A-B5CD1DCE2D55}" type="parTrans" cxnId="{2B77210D-200D-4394-8BE6-8FFC6383CA2A}">
      <dgm:prSet/>
      <dgm:spPr/>
      <dgm:t>
        <a:bodyPr/>
        <a:lstStyle/>
        <a:p>
          <a:endParaRPr lang="th-TH"/>
        </a:p>
      </dgm:t>
    </dgm:pt>
    <dgm:pt modelId="{7A581609-C34C-42A7-8BA3-7A2531F53E8E}" type="sibTrans" cxnId="{2B77210D-200D-4394-8BE6-8FFC6383CA2A}">
      <dgm:prSet/>
      <dgm:spPr/>
      <dgm:t>
        <a:bodyPr/>
        <a:lstStyle/>
        <a:p>
          <a:endParaRPr lang="th-TH"/>
        </a:p>
      </dgm:t>
    </dgm:pt>
    <dgm:pt modelId="{E4F20EF9-56C4-4ACA-98A3-CAB2254F666C}">
      <dgm:prSet phldrT="[Text]"/>
      <dgm:spPr/>
      <dgm:t>
        <a:bodyPr/>
        <a:lstStyle/>
        <a:p>
          <a:r>
            <a:rPr lang="en-US" b="1" smtClean="0"/>
            <a:t>Functional needs</a:t>
          </a:r>
          <a:endParaRPr lang="th-TH" dirty="0"/>
        </a:p>
      </dgm:t>
    </dgm:pt>
    <dgm:pt modelId="{449B8DE6-7F84-4954-BFF5-F83D8A9A9CF4}" type="parTrans" cxnId="{CED85D1D-66C7-4854-88B9-9C5AC3F2D750}">
      <dgm:prSet/>
      <dgm:spPr/>
      <dgm:t>
        <a:bodyPr/>
        <a:lstStyle/>
        <a:p>
          <a:endParaRPr lang="th-TH"/>
        </a:p>
      </dgm:t>
    </dgm:pt>
    <dgm:pt modelId="{58DA78EC-D1A5-4C26-96EF-310165922187}" type="sibTrans" cxnId="{CED85D1D-66C7-4854-88B9-9C5AC3F2D750}">
      <dgm:prSet/>
      <dgm:spPr/>
    </dgm:pt>
    <dgm:pt modelId="{DCEADC50-06E4-4384-AE33-D1F39135E348}" type="pres">
      <dgm:prSet presAssocID="{E1530AB0-3389-4FDB-9D0C-93C2FA01767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166DD13A-AF5D-4FCB-9577-92EB664F93E9}" type="pres">
      <dgm:prSet presAssocID="{CED99AF7-13EE-45FB-958F-3DFF01095FE5}" presName="centerShape" presStyleLbl="node0" presStyleIdx="0" presStyleCnt="1"/>
      <dgm:spPr/>
      <dgm:t>
        <a:bodyPr/>
        <a:lstStyle/>
        <a:p>
          <a:endParaRPr lang="th-TH"/>
        </a:p>
      </dgm:t>
    </dgm:pt>
    <dgm:pt modelId="{A1FAF60A-5C31-448B-A726-1E57BA750255}" type="pres">
      <dgm:prSet presAssocID="{7DB944DD-8D2A-409A-9648-6158A71B2FD5}" presName="parTrans" presStyleLbl="sibTrans2D1" presStyleIdx="0" presStyleCnt="5"/>
      <dgm:spPr/>
      <dgm:t>
        <a:bodyPr/>
        <a:lstStyle/>
        <a:p>
          <a:endParaRPr lang="th-TH"/>
        </a:p>
      </dgm:t>
    </dgm:pt>
    <dgm:pt modelId="{F1E42950-3556-42F3-A978-4A7F5CD8446F}" type="pres">
      <dgm:prSet presAssocID="{7DB944DD-8D2A-409A-9648-6158A71B2FD5}" presName="connectorText" presStyleLbl="sibTrans2D1" presStyleIdx="0" presStyleCnt="5"/>
      <dgm:spPr/>
      <dgm:t>
        <a:bodyPr/>
        <a:lstStyle/>
        <a:p>
          <a:endParaRPr lang="th-TH"/>
        </a:p>
      </dgm:t>
    </dgm:pt>
    <dgm:pt modelId="{0EA91D89-47A7-4428-9F95-721C659423D5}" type="pres">
      <dgm:prSet presAssocID="{F63066AF-9DAE-4DEF-96BF-C54374AC843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4B044ED1-7F1B-458B-9E45-A28E9E1111AC}" type="pres">
      <dgm:prSet presAssocID="{449B8DE6-7F84-4954-BFF5-F83D8A9A9CF4}" presName="parTrans" presStyleLbl="sibTrans2D1" presStyleIdx="1" presStyleCnt="5"/>
      <dgm:spPr/>
      <dgm:t>
        <a:bodyPr/>
        <a:lstStyle/>
        <a:p>
          <a:endParaRPr lang="th-TH"/>
        </a:p>
      </dgm:t>
    </dgm:pt>
    <dgm:pt modelId="{EF302010-0B1D-410D-A259-F06C30587DEE}" type="pres">
      <dgm:prSet presAssocID="{449B8DE6-7F84-4954-BFF5-F83D8A9A9CF4}" presName="connectorText" presStyleLbl="sibTrans2D1" presStyleIdx="1" presStyleCnt="5"/>
      <dgm:spPr/>
      <dgm:t>
        <a:bodyPr/>
        <a:lstStyle/>
        <a:p>
          <a:endParaRPr lang="th-TH"/>
        </a:p>
      </dgm:t>
    </dgm:pt>
    <dgm:pt modelId="{398356DF-4CDA-4867-85C7-B0F26381548A}" type="pres">
      <dgm:prSet presAssocID="{E4F20EF9-56C4-4ACA-98A3-CAB2254F666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B6AAED8A-8050-4136-8160-77934E4E275D}" type="pres">
      <dgm:prSet presAssocID="{C1CA9964-B675-4646-B4B2-399948460E1B}" presName="parTrans" presStyleLbl="sibTrans2D1" presStyleIdx="2" presStyleCnt="5"/>
      <dgm:spPr/>
      <dgm:t>
        <a:bodyPr/>
        <a:lstStyle/>
        <a:p>
          <a:endParaRPr lang="th-TH"/>
        </a:p>
      </dgm:t>
    </dgm:pt>
    <dgm:pt modelId="{186BCBD7-E7D2-47ED-9731-E9AD9213A681}" type="pres">
      <dgm:prSet presAssocID="{C1CA9964-B675-4646-B4B2-399948460E1B}" presName="connectorText" presStyleLbl="sibTrans2D1" presStyleIdx="2" presStyleCnt="5"/>
      <dgm:spPr/>
      <dgm:t>
        <a:bodyPr/>
        <a:lstStyle/>
        <a:p>
          <a:endParaRPr lang="th-TH"/>
        </a:p>
      </dgm:t>
    </dgm:pt>
    <dgm:pt modelId="{61DE783F-BF18-41AA-9250-877D387CDB98}" type="pres">
      <dgm:prSet presAssocID="{56CEE774-C3C1-4404-B12C-9C515EDC291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DA68E32-25DA-4FB2-83B5-5F34546552EA}" type="pres">
      <dgm:prSet presAssocID="{D0FDF139-99A8-413D-8A79-33E3B43EDF68}" presName="parTrans" presStyleLbl="sibTrans2D1" presStyleIdx="3" presStyleCnt="5"/>
      <dgm:spPr/>
      <dgm:t>
        <a:bodyPr/>
        <a:lstStyle/>
        <a:p>
          <a:endParaRPr lang="th-TH"/>
        </a:p>
      </dgm:t>
    </dgm:pt>
    <dgm:pt modelId="{7DA12B9D-D4FA-453B-A355-5DD3D223F4BE}" type="pres">
      <dgm:prSet presAssocID="{D0FDF139-99A8-413D-8A79-33E3B43EDF68}" presName="connectorText" presStyleLbl="sibTrans2D1" presStyleIdx="3" presStyleCnt="5"/>
      <dgm:spPr/>
      <dgm:t>
        <a:bodyPr/>
        <a:lstStyle/>
        <a:p>
          <a:endParaRPr lang="th-TH"/>
        </a:p>
      </dgm:t>
    </dgm:pt>
    <dgm:pt modelId="{27553F95-5451-4EBF-B730-97CA15E29BE2}" type="pres">
      <dgm:prSet presAssocID="{F0D6A3E5-A99A-4E33-A5C9-7568B99D198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C3FFBDA1-6C91-4A93-AD0F-1C09A264FE43}" type="pres">
      <dgm:prSet presAssocID="{27BD3D54-3200-4FBD-B96A-B5CD1DCE2D55}" presName="parTrans" presStyleLbl="sibTrans2D1" presStyleIdx="4" presStyleCnt="5"/>
      <dgm:spPr/>
      <dgm:t>
        <a:bodyPr/>
        <a:lstStyle/>
        <a:p>
          <a:endParaRPr lang="th-TH"/>
        </a:p>
      </dgm:t>
    </dgm:pt>
    <dgm:pt modelId="{CCBEA398-A9CE-4E9B-B7EF-23FD53650B04}" type="pres">
      <dgm:prSet presAssocID="{27BD3D54-3200-4FBD-B96A-B5CD1DCE2D55}" presName="connectorText" presStyleLbl="sibTrans2D1" presStyleIdx="4" presStyleCnt="5"/>
      <dgm:spPr/>
      <dgm:t>
        <a:bodyPr/>
        <a:lstStyle/>
        <a:p>
          <a:endParaRPr lang="th-TH"/>
        </a:p>
      </dgm:t>
    </dgm:pt>
    <dgm:pt modelId="{B68D627B-8442-494E-B22B-C9E49D9C9D5D}" type="pres">
      <dgm:prSet presAssocID="{4F28333D-E794-45E8-935D-C115578BCDF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11EE24FB-1853-4122-A6A9-5555170EB533}" type="presOf" srcId="{E1530AB0-3389-4FDB-9D0C-93C2FA017675}" destId="{DCEADC50-06E4-4384-AE33-D1F39135E348}" srcOrd="0" destOrd="0" presId="urn:microsoft.com/office/officeart/2005/8/layout/radial5"/>
    <dgm:cxn modelId="{755D65A0-A7C5-4335-802A-310C976992BE}" type="presOf" srcId="{56CEE774-C3C1-4404-B12C-9C515EDC291B}" destId="{61DE783F-BF18-41AA-9250-877D387CDB98}" srcOrd="0" destOrd="0" presId="urn:microsoft.com/office/officeart/2005/8/layout/radial5"/>
    <dgm:cxn modelId="{6F0E729B-B581-40AA-8D18-64DF729B6557}" type="presOf" srcId="{7DB944DD-8D2A-409A-9648-6158A71B2FD5}" destId="{F1E42950-3556-42F3-A978-4A7F5CD8446F}" srcOrd="1" destOrd="0" presId="urn:microsoft.com/office/officeart/2005/8/layout/radial5"/>
    <dgm:cxn modelId="{F9A65258-5EA9-45A0-B4D4-1FB10CD85F6A}" type="presOf" srcId="{7DB944DD-8D2A-409A-9648-6158A71B2FD5}" destId="{A1FAF60A-5C31-448B-A726-1E57BA750255}" srcOrd="0" destOrd="0" presId="urn:microsoft.com/office/officeart/2005/8/layout/radial5"/>
    <dgm:cxn modelId="{37A0F5F2-B57E-402A-9B18-F638E081764C}" type="presOf" srcId="{E4F20EF9-56C4-4ACA-98A3-CAB2254F666C}" destId="{398356DF-4CDA-4867-85C7-B0F26381548A}" srcOrd="0" destOrd="0" presId="urn:microsoft.com/office/officeart/2005/8/layout/radial5"/>
    <dgm:cxn modelId="{1B7121AC-057B-4316-9058-87F608181005}" srcId="{CED99AF7-13EE-45FB-958F-3DFF01095FE5}" destId="{F0D6A3E5-A99A-4E33-A5C9-7568B99D198B}" srcOrd="3" destOrd="0" parTransId="{D0FDF139-99A8-413D-8A79-33E3B43EDF68}" sibTransId="{923E6F84-3FE5-46AE-A74E-71A3062EA7F5}"/>
    <dgm:cxn modelId="{2B77210D-200D-4394-8BE6-8FFC6383CA2A}" srcId="{CED99AF7-13EE-45FB-958F-3DFF01095FE5}" destId="{4F28333D-E794-45E8-935D-C115578BCDF5}" srcOrd="4" destOrd="0" parTransId="{27BD3D54-3200-4FBD-B96A-B5CD1DCE2D55}" sibTransId="{7A581609-C34C-42A7-8BA3-7A2531F53E8E}"/>
    <dgm:cxn modelId="{6B43C650-AA2A-479C-AC7B-376C7F2EEAFD}" type="presOf" srcId="{C1CA9964-B675-4646-B4B2-399948460E1B}" destId="{186BCBD7-E7D2-47ED-9731-E9AD9213A681}" srcOrd="1" destOrd="0" presId="urn:microsoft.com/office/officeart/2005/8/layout/radial5"/>
    <dgm:cxn modelId="{66420BF4-7ECF-4936-8345-C03F352F5B8A}" type="presOf" srcId="{4F28333D-E794-45E8-935D-C115578BCDF5}" destId="{B68D627B-8442-494E-B22B-C9E49D9C9D5D}" srcOrd="0" destOrd="0" presId="urn:microsoft.com/office/officeart/2005/8/layout/radial5"/>
    <dgm:cxn modelId="{EE0F00CD-408B-490E-B6BA-553F8AD7D7A7}" srcId="{E1530AB0-3389-4FDB-9D0C-93C2FA017675}" destId="{CED99AF7-13EE-45FB-958F-3DFF01095FE5}" srcOrd="0" destOrd="0" parTransId="{B4EB3635-574F-46BC-B7E8-067470D2EE53}" sibTransId="{83B0DB8B-67F1-47AE-9294-9112DE30AA32}"/>
    <dgm:cxn modelId="{00DF8224-D550-4792-B740-83B097E0DCE4}" type="presOf" srcId="{449B8DE6-7F84-4954-BFF5-F83D8A9A9CF4}" destId="{4B044ED1-7F1B-458B-9E45-A28E9E1111AC}" srcOrd="0" destOrd="0" presId="urn:microsoft.com/office/officeart/2005/8/layout/radial5"/>
    <dgm:cxn modelId="{3F236E72-BDBB-443B-9602-428B5A6B6DD8}" type="presOf" srcId="{D0FDF139-99A8-413D-8A79-33E3B43EDF68}" destId="{0DA68E32-25DA-4FB2-83B5-5F34546552EA}" srcOrd="0" destOrd="0" presId="urn:microsoft.com/office/officeart/2005/8/layout/radial5"/>
    <dgm:cxn modelId="{5628778D-E173-4217-A588-6264755E3186}" srcId="{CED99AF7-13EE-45FB-958F-3DFF01095FE5}" destId="{56CEE774-C3C1-4404-B12C-9C515EDC291B}" srcOrd="2" destOrd="0" parTransId="{C1CA9964-B675-4646-B4B2-399948460E1B}" sibTransId="{FE9A1200-2C24-4B46-9329-5C1F2C6D57A0}"/>
    <dgm:cxn modelId="{86052793-2D87-4E7B-A90E-D1809E8C1165}" type="presOf" srcId="{F63066AF-9DAE-4DEF-96BF-C54374AC8435}" destId="{0EA91D89-47A7-4428-9F95-721C659423D5}" srcOrd="0" destOrd="0" presId="urn:microsoft.com/office/officeart/2005/8/layout/radial5"/>
    <dgm:cxn modelId="{CED85D1D-66C7-4854-88B9-9C5AC3F2D750}" srcId="{CED99AF7-13EE-45FB-958F-3DFF01095FE5}" destId="{E4F20EF9-56C4-4ACA-98A3-CAB2254F666C}" srcOrd="1" destOrd="0" parTransId="{449B8DE6-7F84-4954-BFF5-F83D8A9A9CF4}" sibTransId="{58DA78EC-D1A5-4C26-96EF-310165922187}"/>
    <dgm:cxn modelId="{2436EC13-6673-49EF-8B2D-E5B588246CB8}" type="presOf" srcId="{449B8DE6-7F84-4954-BFF5-F83D8A9A9CF4}" destId="{EF302010-0B1D-410D-A259-F06C30587DEE}" srcOrd="1" destOrd="0" presId="urn:microsoft.com/office/officeart/2005/8/layout/radial5"/>
    <dgm:cxn modelId="{BC832CAC-C3E2-4047-91D4-D9A46C81CD1F}" type="presOf" srcId="{C1CA9964-B675-4646-B4B2-399948460E1B}" destId="{B6AAED8A-8050-4136-8160-77934E4E275D}" srcOrd="0" destOrd="0" presId="urn:microsoft.com/office/officeart/2005/8/layout/radial5"/>
    <dgm:cxn modelId="{2C84BD6F-9633-40B4-B437-41FBBF337BA4}" type="presOf" srcId="{27BD3D54-3200-4FBD-B96A-B5CD1DCE2D55}" destId="{CCBEA398-A9CE-4E9B-B7EF-23FD53650B04}" srcOrd="1" destOrd="0" presId="urn:microsoft.com/office/officeart/2005/8/layout/radial5"/>
    <dgm:cxn modelId="{F7381BDD-BEDA-4333-92D9-6D527C1326B7}" type="presOf" srcId="{27BD3D54-3200-4FBD-B96A-B5CD1DCE2D55}" destId="{C3FFBDA1-6C91-4A93-AD0F-1C09A264FE43}" srcOrd="0" destOrd="0" presId="urn:microsoft.com/office/officeart/2005/8/layout/radial5"/>
    <dgm:cxn modelId="{69E648B6-1492-4B31-B51B-49293F598F02}" type="presOf" srcId="{D0FDF139-99A8-413D-8A79-33E3B43EDF68}" destId="{7DA12B9D-D4FA-453B-A355-5DD3D223F4BE}" srcOrd="1" destOrd="0" presId="urn:microsoft.com/office/officeart/2005/8/layout/radial5"/>
    <dgm:cxn modelId="{94696283-58F9-4510-A728-EE8EEF9CE7C0}" type="presOf" srcId="{CED99AF7-13EE-45FB-958F-3DFF01095FE5}" destId="{166DD13A-AF5D-4FCB-9577-92EB664F93E9}" srcOrd="0" destOrd="0" presId="urn:microsoft.com/office/officeart/2005/8/layout/radial5"/>
    <dgm:cxn modelId="{AC296279-DE95-492A-88AB-C4DCA13AC76D}" srcId="{CED99AF7-13EE-45FB-958F-3DFF01095FE5}" destId="{F63066AF-9DAE-4DEF-96BF-C54374AC8435}" srcOrd="0" destOrd="0" parTransId="{7DB944DD-8D2A-409A-9648-6158A71B2FD5}" sibTransId="{B50C3B23-4691-4ECC-A820-1F653AC7579D}"/>
    <dgm:cxn modelId="{A4D63980-2B16-454C-99CE-80A8FC0063BD}" type="presOf" srcId="{F0D6A3E5-A99A-4E33-A5C9-7568B99D198B}" destId="{27553F95-5451-4EBF-B730-97CA15E29BE2}" srcOrd="0" destOrd="0" presId="urn:microsoft.com/office/officeart/2005/8/layout/radial5"/>
    <dgm:cxn modelId="{1F7EB0EC-6EBE-46B4-8ABC-ACF2F2F8833B}" type="presParOf" srcId="{DCEADC50-06E4-4384-AE33-D1F39135E348}" destId="{166DD13A-AF5D-4FCB-9577-92EB664F93E9}" srcOrd="0" destOrd="0" presId="urn:microsoft.com/office/officeart/2005/8/layout/radial5"/>
    <dgm:cxn modelId="{17E5DECB-874C-4E28-869C-D7F5D29B9F27}" type="presParOf" srcId="{DCEADC50-06E4-4384-AE33-D1F39135E348}" destId="{A1FAF60A-5C31-448B-A726-1E57BA750255}" srcOrd="1" destOrd="0" presId="urn:microsoft.com/office/officeart/2005/8/layout/radial5"/>
    <dgm:cxn modelId="{58DDCD8D-9228-4CAF-97EA-55F96C09B578}" type="presParOf" srcId="{A1FAF60A-5C31-448B-A726-1E57BA750255}" destId="{F1E42950-3556-42F3-A978-4A7F5CD8446F}" srcOrd="0" destOrd="0" presId="urn:microsoft.com/office/officeart/2005/8/layout/radial5"/>
    <dgm:cxn modelId="{4B8E305B-6D08-4BED-BD70-0BB7DF242A10}" type="presParOf" srcId="{DCEADC50-06E4-4384-AE33-D1F39135E348}" destId="{0EA91D89-47A7-4428-9F95-721C659423D5}" srcOrd="2" destOrd="0" presId="urn:microsoft.com/office/officeart/2005/8/layout/radial5"/>
    <dgm:cxn modelId="{4C243189-992C-4C07-BB0D-B538A9322DDD}" type="presParOf" srcId="{DCEADC50-06E4-4384-AE33-D1F39135E348}" destId="{4B044ED1-7F1B-458B-9E45-A28E9E1111AC}" srcOrd="3" destOrd="0" presId="urn:microsoft.com/office/officeart/2005/8/layout/radial5"/>
    <dgm:cxn modelId="{9C8E2FB3-190A-4A86-9404-96C4C33D3DCE}" type="presParOf" srcId="{4B044ED1-7F1B-458B-9E45-A28E9E1111AC}" destId="{EF302010-0B1D-410D-A259-F06C30587DEE}" srcOrd="0" destOrd="0" presId="urn:microsoft.com/office/officeart/2005/8/layout/radial5"/>
    <dgm:cxn modelId="{D7EA6AED-3B7A-407F-BB5E-D90A873773FA}" type="presParOf" srcId="{DCEADC50-06E4-4384-AE33-D1F39135E348}" destId="{398356DF-4CDA-4867-85C7-B0F26381548A}" srcOrd="4" destOrd="0" presId="urn:microsoft.com/office/officeart/2005/8/layout/radial5"/>
    <dgm:cxn modelId="{7EA4C28E-F0B7-4057-A4A4-56D34C034569}" type="presParOf" srcId="{DCEADC50-06E4-4384-AE33-D1F39135E348}" destId="{B6AAED8A-8050-4136-8160-77934E4E275D}" srcOrd="5" destOrd="0" presId="urn:microsoft.com/office/officeart/2005/8/layout/radial5"/>
    <dgm:cxn modelId="{5CBCF7F6-A872-4BA5-9961-68063D9FF104}" type="presParOf" srcId="{B6AAED8A-8050-4136-8160-77934E4E275D}" destId="{186BCBD7-E7D2-47ED-9731-E9AD9213A681}" srcOrd="0" destOrd="0" presId="urn:microsoft.com/office/officeart/2005/8/layout/radial5"/>
    <dgm:cxn modelId="{D7109AC4-4793-4F39-A8E1-DC7109278F2A}" type="presParOf" srcId="{DCEADC50-06E4-4384-AE33-D1F39135E348}" destId="{61DE783F-BF18-41AA-9250-877D387CDB98}" srcOrd="6" destOrd="0" presId="urn:microsoft.com/office/officeart/2005/8/layout/radial5"/>
    <dgm:cxn modelId="{A58E2530-A61F-4A2C-B47B-2B9254E335EF}" type="presParOf" srcId="{DCEADC50-06E4-4384-AE33-D1F39135E348}" destId="{0DA68E32-25DA-4FB2-83B5-5F34546552EA}" srcOrd="7" destOrd="0" presId="urn:microsoft.com/office/officeart/2005/8/layout/radial5"/>
    <dgm:cxn modelId="{AFB9386A-F333-4B57-9B78-AE787EA9974B}" type="presParOf" srcId="{0DA68E32-25DA-4FB2-83B5-5F34546552EA}" destId="{7DA12B9D-D4FA-453B-A355-5DD3D223F4BE}" srcOrd="0" destOrd="0" presId="urn:microsoft.com/office/officeart/2005/8/layout/radial5"/>
    <dgm:cxn modelId="{9E284443-9C33-4F0F-AAEF-6E88AFCC7115}" type="presParOf" srcId="{DCEADC50-06E4-4384-AE33-D1F39135E348}" destId="{27553F95-5451-4EBF-B730-97CA15E29BE2}" srcOrd="8" destOrd="0" presId="urn:microsoft.com/office/officeart/2005/8/layout/radial5"/>
    <dgm:cxn modelId="{C5E74D10-9415-4819-A1E9-B38D727A2CB9}" type="presParOf" srcId="{DCEADC50-06E4-4384-AE33-D1F39135E348}" destId="{C3FFBDA1-6C91-4A93-AD0F-1C09A264FE43}" srcOrd="9" destOrd="0" presId="urn:microsoft.com/office/officeart/2005/8/layout/radial5"/>
    <dgm:cxn modelId="{D17DF21F-7BFD-438E-9AA5-DAE28487C138}" type="presParOf" srcId="{C3FFBDA1-6C91-4A93-AD0F-1C09A264FE43}" destId="{CCBEA398-A9CE-4E9B-B7EF-23FD53650B04}" srcOrd="0" destOrd="0" presId="urn:microsoft.com/office/officeart/2005/8/layout/radial5"/>
    <dgm:cxn modelId="{83B8A6B1-FA7B-4A74-94A6-FBB46A844A61}" type="presParOf" srcId="{DCEADC50-06E4-4384-AE33-D1F39135E348}" destId="{B68D627B-8442-494E-B22B-C9E49D9C9D5D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74F761-7D3A-4DF9-A033-C16218CECF29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</dgm:pt>
    <dgm:pt modelId="{B0A28FEC-DE73-460E-A859-92263F3429B5}">
      <dgm:prSet phldrT="[Text]"/>
      <dgm:spPr/>
      <dgm:t>
        <a:bodyPr/>
        <a:lstStyle/>
        <a:p>
          <a:r>
            <a:rPr lang="en-US" dirty="0" smtClean="0"/>
            <a:t>Generic goals</a:t>
          </a:r>
          <a:endParaRPr lang="th-TH" dirty="0"/>
        </a:p>
      </dgm:t>
    </dgm:pt>
    <dgm:pt modelId="{54E1E865-30E6-4445-B0DC-3BF70A01463D}" type="parTrans" cxnId="{9D04B909-A3F5-485C-848A-889546AE47CD}">
      <dgm:prSet/>
      <dgm:spPr/>
      <dgm:t>
        <a:bodyPr/>
        <a:lstStyle/>
        <a:p>
          <a:endParaRPr lang="th-TH"/>
        </a:p>
      </dgm:t>
    </dgm:pt>
    <dgm:pt modelId="{FBBBCBAC-57FB-448B-98AA-CC21C21A5B11}" type="sibTrans" cxnId="{9D04B909-A3F5-485C-848A-889546AE47CD}">
      <dgm:prSet/>
      <dgm:spPr/>
      <dgm:t>
        <a:bodyPr/>
        <a:lstStyle/>
        <a:p>
          <a:endParaRPr lang="th-TH"/>
        </a:p>
      </dgm:t>
    </dgm:pt>
    <dgm:pt modelId="{6A217B2B-42AC-4634-BCD9-411C35E538EB}">
      <dgm:prSet phldrT="[Text]"/>
      <dgm:spPr/>
      <dgm:t>
        <a:bodyPr/>
        <a:lstStyle/>
        <a:p>
          <a:r>
            <a:rPr lang="en-US" dirty="0" smtClean="0"/>
            <a:t>Primary goal</a:t>
          </a:r>
          <a:endParaRPr lang="th-TH" dirty="0"/>
        </a:p>
      </dgm:t>
    </dgm:pt>
    <dgm:pt modelId="{8C540529-9524-468C-9E82-E46D40F64E85}" type="parTrans" cxnId="{754073F4-484C-4E62-9698-4FB6E12FDE71}">
      <dgm:prSet/>
      <dgm:spPr/>
      <dgm:t>
        <a:bodyPr/>
        <a:lstStyle/>
        <a:p>
          <a:endParaRPr lang="th-TH"/>
        </a:p>
      </dgm:t>
    </dgm:pt>
    <dgm:pt modelId="{5556B284-1A12-4173-8C05-15F0B85D2EB4}" type="sibTrans" cxnId="{754073F4-484C-4E62-9698-4FB6E12FDE71}">
      <dgm:prSet/>
      <dgm:spPr/>
      <dgm:t>
        <a:bodyPr/>
        <a:lstStyle/>
        <a:p>
          <a:endParaRPr lang="th-TH"/>
        </a:p>
      </dgm:t>
    </dgm:pt>
    <dgm:pt modelId="{8C1B29EC-2479-4829-8692-A2D28540E5F5}">
      <dgm:prSet phldrT="[Text]"/>
      <dgm:spPr/>
      <dgm:t>
        <a:bodyPr/>
        <a:lstStyle/>
        <a:p>
          <a:r>
            <a:rPr lang="en-US" dirty="0" smtClean="0"/>
            <a:t>Product-specific goals</a:t>
          </a:r>
          <a:endParaRPr lang="th-TH" dirty="0"/>
        </a:p>
      </dgm:t>
    </dgm:pt>
    <dgm:pt modelId="{EA99F619-E807-413D-8023-AF3CB16BAEF2}" type="parTrans" cxnId="{9328B72D-F2AB-4DF7-ADF3-27DAA6290030}">
      <dgm:prSet/>
      <dgm:spPr/>
      <dgm:t>
        <a:bodyPr/>
        <a:lstStyle/>
        <a:p>
          <a:endParaRPr lang="th-TH"/>
        </a:p>
      </dgm:t>
    </dgm:pt>
    <dgm:pt modelId="{33FF54C3-788F-4047-8CE0-03D74FDE0688}" type="sibTrans" cxnId="{9328B72D-F2AB-4DF7-ADF3-27DAA6290030}">
      <dgm:prSet/>
      <dgm:spPr/>
      <dgm:t>
        <a:bodyPr/>
        <a:lstStyle/>
        <a:p>
          <a:endParaRPr lang="th-TH"/>
        </a:p>
      </dgm:t>
    </dgm:pt>
    <dgm:pt modelId="{642EDDCE-2974-4CF5-9A41-3DAA4DE1415E}">
      <dgm:prSet phldrT="[Text]"/>
      <dgm:spPr/>
      <dgm:t>
        <a:bodyPr/>
        <a:lstStyle/>
        <a:p>
          <a:r>
            <a:rPr lang="en-US" dirty="0" smtClean="0"/>
            <a:t>Substitute goals</a:t>
          </a:r>
          <a:endParaRPr lang="th-TH" dirty="0"/>
        </a:p>
      </dgm:t>
    </dgm:pt>
    <dgm:pt modelId="{7E46C9ED-7C70-47A7-B267-0892AF0E6AD0}" type="parTrans" cxnId="{721055A1-DEB4-459E-8D0F-9C724CCF5064}">
      <dgm:prSet/>
      <dgm:spPr/>
      <dgm:t>
        <a:bodyPr/>
        <a:lstStyle/>
        <a:p>
          <a:endParaRPr lang="th-TH"/>
        </a:p>
      </dgm:t>
    </dgm:pt>
    <dgm:pt modelId="{00F71DC4-547E-42D6-9A44-9563AF35BE8D}" type="sibTrans" cxnId="{721055A1-DEB4-459E-8D0F-9C724CCF5064}">
      <dgm:prSet/>
      <dgm:spPr/>
      <dgm:t>
        <a:bodyPr/>
        <a:lstStyle/>
        <a:p>
          <a:endParaRPr lang="th-TH"/>
        </a:p>
      </dgm:t>
    </dgm:pt>
    <dgm:pt modelId="{F57039DE-F4C5-4119-89DC-11FD64725FE5}" type="pres">
      <dgm:prSet presAssocID="{1474F761-7D3A-4DF9-A033-C16218CECF29}" presName="CompostProcess" presStyleCnt="0">
        <dgm:presLayoutVars>
          <dgm:dir/>
          <dgm:resizeHandles val="exact"/>
        </dgm:presLayoutVars>
      </dgm:prSet>
      <dgm:spPr/>
    </dgm:pt>
    <dgm:pt modelId="{D86D2760-AB62-4121-B91F-EEA94F1A15FD}" type="pres">
      <dgm:prSet presAssocID="{1474F761-7D3A-4DF9-A033-C16218CECF29}" presName="arrow" presStyleLbl="bgShp" presStyleIdx="0" presStyleCnt="1" custLinFactNeighborX="-485" custLinFactNeighborY="-1772"/>
      <dgm:spPr/>
    </dgm:pt>
    <dgm:pt modelId="{F2317C03-7C56-4040-810B-32970FA365E9}" type="pres">
      <dgm:prSet presAssocID="{1474F761-7D3A-4DF9-A033-C16218CECF29}" presName="linearProcess" presStyleCnt="0"/>
      <dgm:spPr/>
    </dgm:pt>
    <dgm:pt modelId="{A00EC7B9-DF1F-459F-A87A-49C0FADB4632}" type="pres">
      <dgm:prSet presAssocID="{B0A28FEC-DE73-460E-A859-92263F3429B5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3C11C3A-0ECD-4349-8003-DAEB822BF02A}" type="pres">
      <dgm:prSet presAssocID="{FBBBCBAC-57FB-448B-98AA-CC21C21A5B11}" presName="sibTrans" presStyleCnt="0"/>
      <dgm:spPr/>
    </dgm:pt>
    <dgm:pt modelId="{8EBED6F2-66FB-4BC6-9178-3CB4AB85E8A6}" type="pres">
      <dgm:prSet presAssocID="{6A217B2B-42AC-4634-BCD9-411C35E538EB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5458F11-5390-4B03-9D2F-5239AB1F303B}" type="pres">
      <dgm:prSet presAssocID="{5556B284-1A12-4173-8C05-15F0B85D2EB4}" presName="sibTrans" presStyleCnt="0"/>
      <dgm:spPr/>
    </dgm:pt>
    <dgm:pt modelId="{F9EF2E2A-8DA4-40EA-BB23-39D81193E8F4}" type="pres">
      <dgm:prSet presAssocID="{8C1B29EC-2479-4829-8692-A2D28540E5F5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5044F756-63B8-4D3A-90BC-251F2689BA6A}" type="pres">
      <dgm:prSet presAssocID="{33FF54C3-788F-4047-8CE0-03D74FDE0688}" presName="sibTrans" presStyleCnt="0"/>
      <dgm:spPr/>
    </dgm:pt>
    <dgm:pt modelId="{21F3E15B-9B75-4A82-AAB8-7696239B5E0F}" type="pres">
      <dgm:prSet presAssocID="{642EDDCE-2974-4CF5-9A41-3DAA4DE1415E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754073F4-484C-4E62-9698-4FB6E12FDE71}" srcId="{1474F761-7D3A-4DF9-A033-C16218CECF29}" destId="{6A217B2B-42AC-4634-BCD9-411C35E538EB}" srcOrd="1" destOrd="0" parTransId="{8C540529-9524-468C-9E82-E46D40F64E85}" sibTransId="{5556B284-1A12-4173-8C05-15F0B85D2EB4}"/>
    <dgm:cxn modelId="{9328B72D-F2AB-4DF7-ADF3-27DAA6290030}" srcId="{1474F761-7D3A-4DF9-A033-C16218CECF29}" destId="{8C1B29EC-2479-4829-8692-A2D28540E5F5}" srcOrd="2" destOrd="0" parTransId="{EA99F619-E807-413D-8023-AF3CB16BAEF2}" sibTransId="{33FF54C3-788F-4047-8CE0-03D74FDE0688}"/>
    <dgm:cxn modelId="{721055A1-DEB4-459E-8D0F-9C724CCF5064}" srcId="{1474F761-7D3A-4DF9-A033-C16218CECF29}" destId="{642EDDCE-2974-4CF5-9A41-3DAA4DE1415E}" srcOrd="3" destOrd="0" parTransId="{7E46C9ED-7C70-47A7-B267-0892AF0E6AD0}" sibTransId="{00F71DC4-547E-42D6-9A44-9563AF35BE8D}"/>
    <dgm:cxn modelId="{9D04B909-A3F5-485C-848A-889546AE47CD}" srcId="{1474F761-7D3A-4DF9-A033-C16218CECF29}" destId="{B0A28FEC-DE73-460E-A859-92263F3429B5}" srcOrd="0" destOrd="0" parTransId="{54E1E865-30E6-4445-B0DC-3BF70A01463D}" sibTransId="{FBBBCBAC-57FB-448B-98AA-CC21C21A5B11}"/>
    <dgm:cxn modelId="{973401CB-B88A-4B0A-95AA-161178C31024}" type="presOf" srcId="{1474F761-7D3A-4DF9-A033-C16218CECF29}" destId="{F57039DE-F4C5-4119-89DC-11FD64725FE5}" srcOrd="0" destOrd="0" presId="urn:microsoft.com/office/officeart/2005/8/layout/hProcess9"/>
    <dgm:cxn modelId="{45F60669-4D42-4CBB-A0F5-8468E2735580}" type="presOf" srcId="{642EDDCE-2974-4CF5-9A41-3DAA4DE1415E}" destId="{21F3E15B-9B75-4A82-AAB8-7696239B5E0F}" srcOrd="0" destOrd="0" presId="urn:microsoft.com/office/officeart/2005/8/layout/hProcess9"/>
    <dgm:cxn modelId="{AD641737-1158-4C69-91B0-8CA93216F875}" type="presOf" srcId="{8C1B29EC-2479-4829-8692-A2D28540E5F5}" destId="{F9EF2E2A-8DA4-40EA-BB23-39D81193E8F4}" srcOrd="0" destOrd="0" presId="urn:microsoft.com/office/officeart/2005/8/layout/hProcess9"/>
    <dgm:cxn modelId="{9246714A-6738-4FAC-AC5A-B2AD0E725845}" type="presOf" srcId="{6A217B2B-42AC-4634-BCD9-411C35E538EB}" destId="{8EBED6F2-66FB-4BC6-9178-3CB4AB85E8A6}" srcOrd="0" destOrd="0" presId="urn:microsoft.com/office/officeart/2005/8/layout/hProcess9"/>
    <dgm:cxn modelId="{0CAA651A-A690-46AE-9CC5-9F3897FFF907}" type="presOf" srcId="{B0A28FEC-DE73-460E-A859-92263F3429B5}" destId="{A00EC7B9-DF1F-459F-A87A-49C0FADB4632}" srcOrd="0" destOrd="0" presId="urn:microsoft.com/office/officeart/2005/8/layout/hProcess9"/>
    <dgm:cxn modelId="{386E05B7-6B92-4661-9DEC-A48EF47AAC35}" type="presParOf" srcId="{F57039DE-F4C5-4119-89DC-11FD64725FE5}" destId="{D86D2760-AB62-4121-B91F-EEA94F1A15FD}" srcOrd="0" destOrd="0" presId="urn:microsoft.com/office/officeart/2005/8/layout/hProcess9"/>
    <dgm:cxn modelId="{FAEC7F8F-3A6D-4A05-99C7-C7160FBF9AFE}" type="presParOf" srcId="{F57039DE-F4C5-4119-89DC-11FD64725FE5}" destId="{F2317C03-7C56-4040-810B-32970FA365E9}" srcOrd="1" destOrd="0" presId="urn:microsoft.com/office/officeart/2005/8/layout/hProcess9"/>
    <dgm:cxn modelId="{E6A0D4BF-2A26-42F4-9A70-0A6F920E1135}" type="presParOf" srcId="{F2317C03-7C56-4040-810B-32970FA365E9}" destId="{A00EC7B9-DF1F-459F-A87A-49C0FADB4632}" srcOrd="0" destOrd="0" presId="urn:microsoft.com/office/officeart/2005/8/layout/hProcess9"/>
    <dgm:cxn modelId="{95F64032-1CDE-46A7-9B56-4177EAD9CCA2}" type="presParOf" srcId="{F2317C03-7C56-4040-810B-32970FA365E9}" destId="{33C11C3A-0ECD-4349-8003-DAEB822BF02A}" srcOrd="1" destOrd="0" presId="urn:microsoft.com/office/officeart/2005/8/layout/hProcess9"/>
    <dgm:cxn modelId="{2622FB4D-BCCC-4133-BE73-EBC14B0E9E1D}" type="presParOf" srcId="{F2317C03-7C56-4040-810B-32970FA365E9}" destId="{8EBED6F2-66FB-4BC6-9178-3CB4AB85E8A6}" srcOrd="2" destOrd="0" presId="urn:microsoft.com/office/officeart/2005/8/layout/hProcess9"/>
    <dgm:cxn modelId="{26564BE9-EB4C-4800-B29C-527FE27D5727}" type="presParOf" srcId="{F2317C03-7C56-4040-810B-32970FA365E9}" destId="{85458F11-5390-4B03-9D2F-5239AB1F303B}" srcOrd="3" destOrd="0" presId="urn:microsoft.com/office/officeart/2005/8/layout/hProcess9"/>
    <dgm:cxn modelId="{F2AFB110-A5B0-471D-8FBA-47865B0DB42B}" type="presParOf" srcId="{F2317C03-7C56-4040-810B-32970FA365E9}" destId="{F9EF2E2A-8DA4-40EA-BB23-39D81193E8F4}" srcOrd="4" destOrd="0" presId="urn:microsoft.com/office/officeart/2005/8/layout/hProcess9"/>
    <dgm:cxn modelId="{EFCB5AF7-3A24-4A6A-A0B3-F577C339A728}" type="presParOf" srcId="{F2317C03-7C56-4040-810B-32970FA365E9}" destId="{5044F756-63B8-4D3A-90BC-251F2689BA6A}" srcOrd="5" destOrd="0" presId="urn:microsoft.com/office/officeart/2005/8/layout/hProcess9"/>
    <dgm:cxn modelId="{7EB226CA-6328-4DF3-B4A8-30CC8B7E0390}" type="presParOf" srcId="{F2317C03-7C56-4040-810B-32970FA365E9}" destId="{21F3E15B-9B75-4A82-AAB8-7696239B5E0F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6DD13A-AF5D-4FCB-9577-92EB664F93E9}">
      <dsp:nvSpPr>
        <dsp:cNvPr id="0" name=""/>
        <dsp:cNvSpPr/>
      </dsp:nvSpPr>
      <dsp:spPr>
        <a:xfrm>
          <a:off x="2473523" y="1611147"/>
          <a:ext cx="1148953" cy="11489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Needs</a:t>
          </a:r>
          <a:endParaRPr lang="th-TH" sz="3400" kern="1200" dirty="0"/>
        </a:p>
      </dsp:txBody>
      <dsp:txXfrm>
        <a:off x="2473523" y="1611147"/>
        <a:ext cx="1148953" cy="1148953"/>
      </dsp:txXfrm>
    </dsp:sp>
    <dsp:sp modelId="{A1FAF60A-5C31-448B-A726-1E57BA750255}">
      <dsp:nvSpPr>
        <dsp:cNvPr id="0" name=""/>
        <dsp:cNvSpPr/>
      </dsp:nvSpPr>
      <dsp:spPr>
        <a:xfrm rot="16200000">
          <a:off x="2926148" y="1192813"/>
          <a:ext cx="243703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400" kern="1200"/>
        </a:p>
      </dsp:txBody>
      <dsp:txXfrm rot="16200000">
        <a:off x="2926148" y="1192813"/>
        <a:ext cx="243703" cy="390644"/>
      </dsp:txXfrm>
    </dsp:sp>
    <dsp:sp modelId="{0EA91D89-47A7-4428-9F95-721C659423D5}">
      <dsp:nvSpPr>
        <dsp:cNvPr id="0" name=""/>
        <dsp:cNvSpPr/>
      </dsp:nvSpPr>
      <dsp:spPr>
        <a:xfrm>
          <a:off x="2473523" y="2376"/>
          <a:ext cx="1148953" cy="114895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Social needs</a:t>
          </a:r>
          <a:endParaRPr lang="th-TH" sz="1900" kern="1200" dirty="0"/>
        </a:p>
      </dsp:txBody>
      <dsp:txXfrm>
        <a:off x="2473523" y="2376"/>
        <a:ext cx="1148953" cy="1148953"/>
      </dsp:txXfrm>
    </dsp:sp>
    <dsp:sp modelId="{4B044ED1-7F1B-458B-9E45-A28E9E1111AC}">
      <dsp:nvSpPr>
        <dsp:cNvPr id="0" name=""/>
        <dsp:cNvSpPr/>
      </dsp:nvSpPr>
      <dsp:spPr>
        <a:xfrm rot="20520000">
          <a:off x="3684604" y="1743864"/>
          <a:ext cx="243703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400" kern="1200"/>
        </a:p>
      </dsp:txBody>
      <dsp:txXfrm rot="20520000">
        <a:off x="3684604" y="1743864"/>
        <a:ext cx="243703" cy="390644"/>
      </dsp:txXfrm>
    </dsp:sp>
    <dsp:sp modelId="{398356DF-4CDA-4867-85C7-B0F26381548A}">
      <dsp:nvSpPr>
        <dsp:cNvPr id="0" name=""/>
        <dsp:cNvSpPr/>
      </dsp:nvSpPr>
      <dsp:spPr>
        <a:xfrm>
          <a:off x="4003555" y="1114009"/>
          <a:ext cx="1148953" cy="114895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smtClean="0"/>
            <a:t>Functional needs</a:t>
          </a:r>
          <a:endParaRPr lang="th-TH" sz="1900" kern="1200" dirty="0"/>
        </a:p>
      </dsp:txBody>
      <dsp:txXfrm>
        <a:off x="4003555" y="1114009"/>
        <a:ext cx="1148953" cy="1148953"/>
      </dsp:txXfrm>
    </dsp:sp>
    <dsp:sp modelId="{B6AAED8A-8050-4136-8160-77934E4E275D}">
      <dsp:nvSpPr>
        <dsp:cNvPr id="0" name=""/>
        <dsp:cNvSpPr/>
      </dsp:nvSpPr>
      <dsp:spPr>
        <a:xfrm rot="3240000">
          <a:off x="3394900" y="2635483"/>
          <a:ext cx="243703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400" kern="1200"/>
        </a:p>
      </dsp:txBody>
      <dsp:txXfrm rot="3240000">
        <a:off x="3394900" y="2635483"/>
        <a:ext cx="243703" cy="390644"/>
      </dsp:txXfrm>
    </dsp:sp>
    <dsp:sp modelId="{61DE783F-BF18-41AA-9250-877D387CDB98}">
      <dsp:nvSpPr>
        <dsp:cNvPr id="0" name=""/>
        <dsp:cNvSpPr/>
      </dsp:nvSpPr>
      <dsp:spPr>
        <a:xfrm>
          <a:off x="3419135" y="2912670"/>
          <a:ext cx="1148953" cy="114895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Nonsocial needs</a:t>
          </a:r>
          <a:endParaRPr lang="th-TH" sz="1900" kern="1200" dirty="0"/>
        </a:p>
      </dsp:txBody>
      <dsp:txXfrm>
        <a:off x="3419135" y="2912670"/>
        <a:ext cx="1148953" cy="1148953"/>
      </dsp:txXfrm>
    </dsp:sp>
    <dsp:sp modelId="{0DA68E32-25DA-4FB2-83B5-5F34546552EA}">
      <dsp:nvSpPr>
        <dsp:cNvPr id="0" name=""/>
        <dsp:cNvSpPr/>
      </dsp:nvSpPr>
      <dsp:spPr>
        <a:xfrm rot="7560000">
          <a:off x="2457396" y="2635483"/>
          <a:ext cx="243703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400" kern="1200"/>
        </a:p>
      </dsp:txBody>
      <dsp:txXfrm rot="7560000">
        <a:off x="2457396" y="2635483"/>
        <a:ext cx="243703" cy="390644"/>
      </dsp:txXfrm>
    </dsp:sp>
    <dsp:sp modelId="{27553F95-5451-4EBF-B730-97CA15E29BE2}">
      <dsp:nvSpPr>
        <dsp:cNvPr id="0" name=""/>
        <dsp:cNvSpPr/>
      </dsp:nvSpPr>
      <dsp:spPr>
        <a:xfrm>
          <a:off x="1527911" y="2912670"/>
          <a:ext cx="1148953" cy="114895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Symbolic needs</a:t>
          </a:r>
          <a:endParaRPr lang="th-TH" sz="1900" kern="1200" dirty="0"/>
        </a:p>
      </dsp:txBody>
      <dsp:txXfrm>
        <a:off x="1527911" y="2912670"/>
        <a:ext cx="1148953" cy="1148953"/>
      </dsp:txXfrm>
    </dsp:sp>
    <dsp:sp modelId="{C3FFBDA1-6C91-4A93-AD0F-1C09A264FE43}">
      <dsp:nvSpPr>
        <dsp:cNvPr id="0" name=""/>
        <dsp:cNvSpPr/>
      </dsp:nvSpPr>
      <dsp:spPr>
        <a:xfrm rot="11880000">
          <a:off x="2167692" y="1743864"/>
          <a:ext cx="243703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400" kern="1200"/>
        </a:p>
      </dsp:txBody>
      <dsp:txXfrm rot="11880000">
        <a:off x="2167692" y="1743864"/>
        <a:ext cx="243703" cy="390644"/>
      </dsp:txXfrm>
    </dsp:sp>
    <dsp:sp modelId="{B68D627B-8442-494E-B22B-C9E49D9C9D5D}">
      <dsp:nvSpPr>
        <dsp:cNvPr id="0" name=""/>
        <dsp:cNvSpPr/>
      </dsp:nvSpPr>
      <dsp:spPr>
        <a:xfrm>
          <a:off x="943491" y="1114009"/>
          <a:ext cx="1148953" cy="114895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Hedonic needs</a:t>
          </a:r>
          <a:endParaRPr lang="th-TH" sz="1900" kern="1200" dirty="0"/>
        </a:p>
      </dsp:txBody>
      <dsp:txXfrm>
        <a:off x="943491" y="1114009"/>
        <a:ext cx="1148953" cy="114895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6D2760-AB62-4121-B91F-EEA94F1A15FD}">
      <dsp:nvSpPr>
        <dsp:cNvPr id="0" name=""/>
        <dsp:cNvSpPr/>
      </dsp:nvSpPr>
      <dsp:spPr>
        <a:xfrm>
          <a:off x="525685" y="0"/>
          <a:ext cx="6304300" cy="2952328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0EC7B9-DF1F-459F-A87A-49C0FADB4632}">
      <dsp:nvSpPr>
        <dsp:cNvPr id="0" name=""/>
        <dsp:cNvSpPr/>
      </dsp:nvSpPr>
      <dsp:spPr>
        <a:xfrm>
          <a:off x="3610" y="885698"/>
          <a:ext cx="1729632" cy="11809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Generic goals</a:t>
          </a:r>
          <a:endParaRPr lang="th-TH" sz="2700" kern="1200" dirty="0"/>
        </a:p>
      </dsp:txBody>
      <dsp:txXfrm>
        <a:off x="3610" y="885698"/>
        <a:ext cx="1729632" cy="1180931"/>
      </dsp:txXfrm>
    </dsp:sp>
    <dsp:sp modelId="{8EBED6F2-66FB-4BC6-9178-3CB4AB85E8A6}">
      <dsp:nvSpPr>
        <dsp:cNvPr id="0" name=""/>
        <dsp:cNvSpPr/>
      </dsp:nvSpPr>
      <dsp:spPr>
        <a:xfrm>
          <a:off x="1896933" y="885698"/>
          <a:ext cx="1729632" cy="118093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Primary goal</a:t>
          </a:r>
          <a:endParaRPr lang="th-TH" sz="2700" kern="1200" dirty="0"/>
        </a:p>
      </dsp:txBody>
      <dsp:txXfrm>
        <a:off x="1896933" y="885698"/>
        <a:ext cx="1729632" cy="1180931"/>
      </dsp:txXfrm>
    </dsp:sp>
    <dsp:sp modelId="{F9EF2E2A-8DA4-40EA-BB23-39D81193E8F4}">
      <dsp:nvSpPr>
        <dsp:cNvPr id="0" name=""/>
        <dsp:cNvSpPr/>
      </dsp:nvSpPr>
      <dsp:spPr>
        <a:xfrm>
          <a:off x="3790257" y="885698"/>
          <a:ext cx="1729632" cy="118093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Product-specific goals</a:t>
          </a:r>
          <a:endParaRPr lang="th-TH" sz="2700" kern="1200" dirty="0"/>
        </a:p>
      </dsp:txBody>
      <dsp:txXfrm>
        <a:off x="3790257" y="885698"/>
        <a:ext cx="1729632" cy="1180931"/>
      </dsp:txXfrm>
    </dsp:sp>
    <dsp:sp modelId="{21F3E15B-9B75-4A82-AAB8-7696239B5E0F}">
      <dsp:nvSpPr>
        <dsp:cNvPr id="0" name=""/>
        <dsp:cNvSpPr/>
      </dsp:nvSpPr>
      <dsp:spPr>
        <a:xfrm>
          <a:off x="5683581" y="885698"/>
          <a:ext cx="1729632" cy="118093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Substitute goals</a:t>
          </a:r>
          <a:endParaRPr lang="th-TH" sz="2700" kern="1200" dirty="0"/>
        </a:p>
      </dsp:txBody>
      <dsp:txXfrm>
        <a:off x="5683581" y="885698"/>
        <a:ext cx="1729632" cy="11809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16/09/55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5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1.jpe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50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4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13" Type="http://schemas.openxmlformats.org/officeDocument/2006/relationships/image" Target="../media/image66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6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64.jpe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63.jpeg"/><Relationship Id="rId4" Type="http://schemas.openxmlformats.org/officeDocument/2006/relationships/diagramLayout" Target="../diagrams/layout2.xml"/><Relationship Id="rId9" Type="http://schemas.openxmlformats.org/officeDocument/2006/relationships/image" Target="../media/image62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7.jpeg"/><Relationship Id="rId7" Type="http://schemas.openxmlformats.org/officeDocument/2006/relationships/image" Target="../media/image7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857232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Chapter</a:t>
            </a:r>
            <a:r>
              <a:rPr lang="en-US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 3: Motivation</a:t>
            </a:r>
            <a:endParaRPr lang="th-TH" sz="3600" b="1" dirty="0" smtClean="0">
              <a:solidFill>
                <a:schemeClr val="accent6">
                  <a:lumMod val="40000"/>
                  <a:lumOff val="6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51520" y="1428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596" y="1601822"/>
            <a:ext cx="84296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What is Motivation?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Classification of Consumer Motives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Motive Conflict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Motivation Theories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Needs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Goals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Interrupts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Frustration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The Measurement of Motives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slo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82517"/>
            <a:ext cx="8208912" cy="62428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548680"/>
            <a:ext cx="4176464" cy="425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Maslow</a:t>
            </a:r>
            <a:r>
              <a:rPr lang="th-TH" sz="24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(Maslow’s hierarchy of needs)</a:t>
            </a:r>
            <a:endParaRPr lang="th-TH" sz="2400" b="1" dirty="0" smtClean="0">
              <a:solidFill>
                <a:schemeClr val="accent5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 Placeholder 4"/>
          <p:cNvSpPr txBox="1">
            <a:spLocks/>
          </p:cNvSpPr>
          <p:nvPr/>
        </p:nvSpPr>
        <p:spPr>
          <a:xfrm>
            <a:off x="179512" y="188640"/>
            <a:ext cx="2520280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Motivation Theories</a:t>
            </a:r>
            <a:endParaRPr lang="th-TH" sz="28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 txBox="1">
            <a:spLocks/>
          </p:cNvSpPr>
          <p:nvPr/>
        </p:nvSpPr>
        <p:spPr>
          <a:xfrm>
            <a:off x="179512" y="188640"/>
            <a:ext cx="8424936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Functional Motives VS Emotional Motives</a:t>
            </a:r>
            <a:endParaRPr lang="th-TH" sz="28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5" descr="Function and Emotio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692696"/>
            <a:ext cx="7660378" cy="58110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Motive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388930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McGuire’s Psychological Motives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9592" y="1772816"/>
            <a:ext cx="60163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</a:rPr>
              <a:t>1. ความต้องการความสอดคล้องกัน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(Need for consistency) </a:t>
            </a:r>
            <a:endParaRPr lang="th-TH" sz="28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68896" y="2420888"/>
            <a:ext cx="2390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High Quality &gt; High Price </a:t>
            </a:r>
            <a:endParaRPr lang="th-TH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097288" y="2420888"/>
            <a:ext cx="23567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High Quality &gt; Low Price </a:t>
            </a:r>
            <a:endParaRPr lang="th-TH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3873152" y="2348880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dirty="0" smtClean="0">
                <a:solidFill>
                  <a:srgbClr val="0070C0"/>
                </a:solidFill>
                <a:sym typeface="Wingdings 2"/>
              </a:rPr>
              <a:t></a:t>
            </a:r>
            <a:endParaRPr lang="th-TH" sz="3600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01544" y="2348880"/>
            <a:ext cx="482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dirty="0" smtClean="0">
                <a:solidFill>
                  <a:srgbClr val="FF0000"/>
                </a:solidFill>
                <a:sym typeface="Wingdings 2"/>
              </a:rPr>
              <a:t></a:t>
            </a:r>
            <a:endParaRPr lang="th-TH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Motive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388930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McGuire’s Psychological Motives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9592" y="1772816"/>
            <a:ext cx="47612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</a:rPr>
              <a:t>2. ความต้องการเหตุผล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(Need for Attribution) </a:t>
            </a:r>
            <a:endParaRPr lang="th-TH" sz="28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2" name="Picture 21" descr="25th_Anniversary_sale_Cnd_vers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2636912"/>
            <a:ext cx="2702223" cy="162133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067944" y="3140968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dirty="0" smtClean="0">
                <a:solidFill>
                  <a:srgbClr val="0070C0"/>
                </a:solidFill>
                <a:sym typeface="Wingdings 2"/>
              </a:rPr>
              <a:t></a:t>
            </a:r>
          </a:p>
        </p:txBody>
      </p:sp>
      <p:pic>
        <p:nvPicPr>
          <p:cNvPr id="24" name="Picture 23" descr="BCBG%20sale.jpg"/>
          <p:cNvPicPr>
            <a:picLocks noChangeAspect="1"/>
          </p:cNvPicPr>
          <p:nvPr/>
        </p:nvPicPr>
        <p:blipFill>
          <a:blip r:embed="rId4" cstate="print"/>
          <a:srcRect t="13658" b="1818"/>
          <a:stretch>
            <a:fillRect/>
          </a:stretch>
        </p:blipFill>
        <p:spPr>
          <a:xfrm>
            <a:off x="5473339" y="2651373"/>
            <a:ext cx="2195005" cy="174399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761584" y="3068960"/>
            <a:ext cx="482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dirty="0" smtClean="0">
                <a:solidFill>
                  <a:srgbClr val="FF0000"/>
                </a:solidFill>
                <a:sym typeface="Wingdings 2"/>
              </a:rPr>
              <a:t></a:t>
            </a:r>
            <a:endParaRPr lang="th-TH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Motive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388930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McGuire’s Psychological Motives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9592" y="1772816"/>
            <a:ext cx="50642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</a:rPr>
              <a:t>3. ความต้องการจัดหมวดหมู่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(Need to categorize) </a:t>
            </a:r>
            <a:endParaRPr lang="th-TH" sz="28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7" name="Picture 26" descr="Mile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0782" y="2924944"/>
            <a:ext cx="2638913" cy="1944216"/>
          </a:xfrm>
          <a:prstGeom prst="rect">
            <a:avLst/>
          </a:prstGeom>
        </p:spPr>
      </p:pic>
      <p:pic>
        <p:nvPicPr>
          <p:cNvPr id="28" name="Picture 27" descr="pricecheckmitsubish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29335" y="2924944"/>
            <a:ext cx="2083953" cy="2016224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4177086" y="3573016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dirty="0" smtClean="0">
                <a:solidFill>
                  <a:srgbClr val="0070C0"/>
                </a:solidFill>
                <a:sym typeface="Wingdings 2"/>
              </a:rPr>
              <a:t>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89576" y="3573016"/>
            <a:ext cx="482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dirty="0" smtClean="0">
                <a:solidFill>
                  <a:srgbClr val="FF0000"/>
                </a:solidFill>
                <a:sym typeface="Wingdings 2"/>
              </a:rPr>
              <a:t></a:t>
            </a:r>
            <a:endParaRPr lang="th-TH" sz="3600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72830" y="2492896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Product Price Range</a:t>
            </a:r>
            <a:endParaRPr lang="th-TH" dirty="0"/>
          </a:p>
        </p:txBody>
      </p:sp>
      <p:sp>
        <p:nvSpPr>
          <p:cNvPr id="32" name="TextBox 31"/>
          <p:cNvSpPr txBox="1"/>
          <p:nvPr/>
        </p:nvSpPr>
        <p:spPr>
          <a:xfrm>
            <a:off x="5817368" y="2492896"/>
            <a:ext cx="1285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Product Price List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Motive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388930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McGuire’s Psychological Motives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9592" y="1772816"/>
            <a:ext cx="68707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</a:rPr>
              <a:t>4. ความต้องการความเป็นรูปร่างสังเกตได้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(Need for Objectification) </a:t>
            </a:r>
            <a:endParaRPr lang="th-TH" sz="28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3" name="Picture 32" descr="timthum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00822" y="2564904"/>
            <a:ext cx="1715042" cy="1715042"/>
          </a:xfrm>
          <a:prstGeom prst="rect">
            <a:avLst/>
          </a:prstGeom>
        </p:spPr>
      </p:pic>
      <p:pic>
        <p:nvPicPr>
          <p:cNvPr id="35" name="Picture 34" descr="mercedesmims_1_560x420.jpg"/>
          <p:cNvPicPr>
            <a:picLocks noChangeAspect="1"/>
          </p:cNvPicPr>
          <p:nvPr/>
        </p:nvPicPr>
        <p:blipFill>
          <a:blip r:embed="rId4" cstate="print"/>
          <a:srcRect t="17183" b="9787"/>
          <a:stretch>
            <a:fillRect/>
          </a:stretch>
        </p:blipFill>
        <p:spPr>
          <a:xfrm>
            <a:off x="3673030" y="2564904"/>
            <a:ext cx="3131218" cy="17150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Motive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388930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McGuire’s Psychological Motives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9592" y="1772816"/>
            <a:ext cx="67104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</a:rPr>
              <a:t>5. ความต้องการความเป็นอิสระ ไม่เหมือนใคร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(Need for autonomy) </a:t>
            </a:r>
            <a:endParaRPr lang="th-TH" sz="28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" name="Picture 9" descr="goldvish%20-%20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0160" y="2492896"/>
            <a:ext cx="2323728" cy="152929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779912" y="2420888"/>
            <a:ext cx="41764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dirty="0" smtClean="0"/>
              <a:t>โทรศัพท์มือถือที่มีราคาแพงที่สุดในโลก ครับ มีลักษณะคล้ายรูปปลา ประดับด้วยเพชรแท้ แม้แต่ปุ่มกด ยังเป็นเพชรแท้เลย ตัวเครื่องทำด้วยทองคำแท้ รุ่นนี้มาพร้อมกับกล้อง 5 ล้าน หน่วยความจำขนาด 16</a:t>
            </a:r>
            <a:r>
              <a:rPr lang="en-US" sz="1600" dirty="0" smtClean="0"/>
              <a:t>GB </a:t>
            </a:r>
            <a:r>
              <a:rPr lang="th-TH" sz="1600" dirty="0" smtClean="0"/>
              <a:t>ด้านข้างและปุ่มกดรวมทั้งด้านหลัง จะมีหลอดไฟ </a:t>
            </a:r>
            <a:r>
              <a:rPr lang="en-US" sz="1600" dirty="0" smtClean="0"/>
              <a:t>LED </a:t>
            </a:r>
            <a:r>
              <a:rPr lang="th-TH" sz="1600" dirty="0" smtClean="0"/>
              <a:t>สีขาว จำนวน 34 หลอด ซ่อนอยู่ใต้บริเวณที่เป็นเพชร และจะทำงานเมื่ออยู่ในที่มืด</a:t>
            </a:r>
          </a:p>
          <a:p>
            <a:r>
              <a:rPr lang="th-TH" sz="1600" dirty="0" smtClean="0"/>
              <a:t>ราคาของมันคือ ราว ๆ 35 ล้านบาทครับ</a:t>
            </a:r>
            <a:endParaRPr lang="th-TH" sz="1600" dirty="0"/>
          </a:p>
        </p:txBody>
      </p:sp>
      <p:pic>
        <p:nvPicPr>
          <p:cNvPr id="9" name="Picture 8" descr="CoverBee-Diamond-Laptop-Sleeve_resiz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4365104"/>
            <a:ext cx="3974918" cy="142213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148064" y="4293096"/>
            <a:ext cx="3779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CoverBee</a:t>
            </a:r>
            <a:r>
              <a:rPr lang="en-US" sz="1600" dirty="0" smtClean="0"/>
              <a:t> </a:t>
            </a:r>
            <a:r>
              <a:rPr lang="th-TH" sz="1600" dirty="0" smtClean="0"/>
              <a:t>ผู้ผลิตเครื่องประดับจากเนเธอร์แลนด์ ได้ผลิต</a:t>
            </a:r>
            <a:r>
              <a:rPr lang="th-TH" sz="1600" dirty="0" err="1" smtClean="0"/>
              <a:t>เคส</a:t>
            </a:r>
            <a:endParaRPr lang="th-TH" sz="1600" dirty="0" smtClean="0"/>
          </a:p>
          <a:p>
            <a:r>
              <a:rPr lang="th-TH" sz="1600" dirty="0" smtClean="0"/>
              <a:t>สำหรับใส่</a:t>
            </a:r>
            <a:r>
              <a:rPr lang="th-TH" sz="1600" dirty="0" err="1" smtClean="0"/>
              <a:t>แล็ปท็</a:t>
            </a:r>
            <a:r>
              <a:rPr lang="th-TH" sz="1600" dirty="0" smtClean="0"/>
              <a:t>อปที่แพงที่สุดในโลกขึ้นมา ใช้เพชรมากกว่า </a:t>
            </a:r>
          </a:p>
          <a:p>
            <a:r>
              <a:rPr lang="th-TH" sz="1600" dirty="0" smtClean="0"/>
              <a:t>8,000 เม็ด ราคาสูงถึง 11,000,000 </a:t>
            </a:r>
            <a:r>
              <a:rPr lang="th-TH" sz="1600" dirty="0" err="1" smtClean="0"/>
              <a:t>ดอลล่าร์</a:t>
            </a:r>
            <a:r>
              <a:rPr lang="th-TH" sz="1600" dirty="0" smtClean="0"/>
              <a:t> หรือ 330 ล้านบาท </a:t>
            </a:r>
          </a:p>
          <a:p>
            <a:r>
              <a:rPr lang="th-TH" sz="1600" dirty="0" smtClean="0"/>
              <a:t>โดยชื่อผลิตภัณฑ์นี้ คือ </a:t>
            </a:r>
            <a:r>
              <a:rPr lang="en-US" sz="1600" dirty="0" err="1" smtClean="0"/>
              <a:t>CoverBee</a:t>
            </a:r>
            <a:r>
              <a:rPr lang="en-US" sz="1600" dirty="0" smtClean="0"/>
              <a:t> Diamond </a:t>
            </a:r>
            <a:r>
              <a:rPr lang="th-TH" sz="1600" dirty="0" smtClean="0"/>
              <a:t>โดยเพชรทุกเม็ดมี</a:t>
            </a:r>
          </a:p>
          <a:p>
            <a:r>
              <a:rPr lang="th-TH" sz="1600" dirty="0" smtClean="0"/>
              <a:t>ใบรับประกันว่าเป็นเพชรแท้ ตรงที่เปิดยังตกแต่งด้วยขนของ </a:t>
            </a:r>
            <a:endParaRPr lang="en-US" sz="1600" dirty="0" smtClean="0"/>
          </a:p>
          <a:p>
            <a:r>
              <a:rPr lang="en-US" sz="1600" dirty="0" smtClean="0"/>
              <a:t>Siberian sable </a:t>
            </a:r>
            <a:r>
              <a:rPr lang="th-TH" sz="1600" dirty="0" smtClean="0"/>
              <a:t>เพื่อ</a:t>
            </a:r>
            <a:r>
              <a:rPr lang="th-TH" sz="1600" dirty="0" err="1" smtClean="0"/>
              <a:t>ป้องกันแล็ปท็</a:t>
            </a:r>
            <a:r>
              <a:rPr lang="th-TH" sz="1600" dirty="0" smtClean="0"/>
              <a:t>อปเวลาที่เลื่อนเข้าเลื่อนออก</a:t>
            </a:r>
            <a:endParaRPr lang="th-TH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Motive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388930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McGuire’s Psychological Motives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9592" y="1772816"/>
            <a:ext cx="66527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</a:rPr>
              <a:t>6. ความต้องการการกระตุ้น ความแปลกใหม่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(Need for stimulation) </a:t>
            </a:r>
            <a:endParaRPr lang="th-TH" sz="28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4" name="Picture 13" descr="gty_ipad_new_dm_120316_w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2492896"/>
            <a:ext cx="6096000" cy="3429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619672" y="5877272"/>
            <a:ext cx="3757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Thousands Line Up For the New </a:t>
            </a:r>
            <a:r>
              <a:rPr lang="en-US" b="1" dirty="0" err="1" smtClean="0"/>
              <a:t>iPad</a:t>
            </a:r>
            <a:r>
              <a:rPr lang="en-US" b="1" dirty="0" smtClean="0"/>
              <a:t> As It Hits Stores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Motive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388930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McGuire’s Psychological Motives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9592" y="1772816"/>
            <a:ext cx="61510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</a:rPr>
              <a:t>7. ความต้องการด้านเหตุผลทางธรรมชาติ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(Teleological need) </a:t>
            </a:r>
            <a:endParaRPr lang="th-TH" sz="28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" name="Picture 9" descr="pos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04821" y="2492896"/>
            <a:ext cx="1844119" cy="2625080"/>
          </a:xfrm>
          <a:prstGeom prst="rect">
            <a:avLst/>
          </a:prstGeom>
        </p:spPr>
      </p:pic>
      <p:pic>
        <p:nvPicPr>
          <p:cNvPr id="17" name="Picture 16" descr="The_Shawshank_Redemption1.jpg"/>
          <p:cNvPicPr>
            <a:picLocks noChangeAspect="1"/>
          </p:cNvPicPr>
          <p:nvPr/>
        </p:nvPicPr>
        <p:blipFill>
          <a:blip r:embed="rId4" cstate="print"/>
          <a:srcRect l="52362"/>
          <a:stretch>
            <a:fillRect/>
          </a:stretch>
        </p:blipFill>
        <p:spPr>
          <a:xfrm>
            <a:off x="4265061" y="2492896"/>
            <a:ext cx="1891115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Motive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388930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McGuire’s Psychological Motives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9592" y="1772816"/>
            <a:ext cx="51924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</a:rPr>
              <a:t>8. ความต้องการประโยชน์ใช้สอย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(Utilitarian need) </a:t>
            </a:r>
            <a:endParaRPr lang="th-TH" sz="28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2" name="Picture 11" descr="UltrabookTCG_New__V166010358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3140968"/>
            <a:ext cx="3810000" cy="2181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/>
          <p:cNvSpPr txBox="1">
            <a:spLocks/>
          </p:cNvSpPr>
          <p:nvPr/>
        </p:nvSpPr>
        <p:spPr>
          <a:xfrm>
            <a:off x="179512" y="188640"/>
            <a:ext cx="8244408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err="1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Schiffman</a:t>
            </a: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and </a:t>
            </a:r>
            <a:r>
              <a:rPr lang="en-US" sz="2800" b="1" dirty="0" err="1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Kanuk</a:t>
            </a: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Model</a:t>
            </a:r>
          </a:p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(2010)</a:t>
            </a: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0072" y="2348880"/>
            <a:ext cx="3384376" cy="193899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Motivation = Drive (Fulfill Needs)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Perception = Image in Mind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Learning = Knowledge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Personality = Habit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Attitude = Like or Dislike </a:t>
            </a:r>
            <a:endParaRPr lang="th-TH" sz="2400" b="1" dirty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5" name="Picture 4" descr="Mod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16024"/>
            <a:ext cx="4552502" cy="6165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Motive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388930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McGuire’s Psychological Motives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9592" y="1772816"/>
            <a:ext cx="6202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</a:rPr>
              <a:t>9. ความต้องการความผ่อนคลาย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(Need for tension reduction) </a:t>
            </a:r>
            <a:endParaRPr lang="th-TH" sz="28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8" descr="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2708920"/>
            <a:ext cx="3206130" cy="1514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Motive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388930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McGuire’s Psychological Motives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9592" y="1772816"/>
            <a:ext cx="52661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</a:rPr>
              <a:t>10. ความต้องการแสดงตัวตน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(Need for expression) </a:t>
            </a:r>
            <a:endParaRPr lang="th-TH" sz="28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" name="Picture 9" descr="229821.jpg"/>
          <p:cNvPicPr>
            <a:picLocks noChangeAspect="1"/>
          </p:cNvPicPr>
          <p:nvPr/>
        </p:nvPicPr>
        <p:blipFill>
          <a:blip r:embed="rId3" cstate="print"/>
          <a:srcRect l="33600"/>
          <a:stretch>
            <a:fillRect/>
          </a:stretch>
        </p:blipFill>
        <p:spPr>
          <a:xfrm>
            <a:off x="1475656" y="2420888"/>
            <a:ext cx="3984526" cy="36004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707904" y="6093296"/>
            <a:ext cx="1148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 err="1" smtClean="0"/>
              <a:t>ฑยุ</a:t>
            </a:r>
            <a:r>
              <a:rPr lang="th-TH" dirty="0" smtClean="0"/>
              <a:t>ตา </a:t>
            </a:r>
            <a:r>
              <a:rPr lang="th-TH" dirty="0" err="1" smtClean="0"/>
              <a:t>ศุขพิ</a:t>
            </a:r>
            <a:r>
              <a:rPr lang="th-TH" dirty="0" smtClean="0"/>
              <a:t>มาย 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Motive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388930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McGuire’s Psychological Motives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9592" y="1772816"/>
            <a:ext cx="55547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</a:rPr>
              <a:t>11. ความต้องการปกป้องตนเอง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(Need for ego defense) </a:t>
            </a:r>
            <a:endParaRPr lang="th-TH" sz="28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2" name="Picture 21" descr="cover92hea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2492896"/>
            <a:ext cx="3844998" cy="22182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Motive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388930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McGuire’s Psychological Motives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9592" y="1772816"/>
            <a:ext cx="55547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</a:rPr>
              <a:t>11. ความต้องการปกป้องตนเอง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(Need for ego defense) </a:t>
            </a:r>
            <a:endParaRPr lang="th-TH" sz="28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23728" y="2587551"/>
            <a:ext cx="4122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/>
              <a:t>:)</a:t>
            </a:r>
            <a:endParaRPr lang="th-TH" sz="4400" dirty="0"/>
          </a:p>
        </p:txBody>
      </p:sp>
      <p:sp>
        <p:nvSpPr>
          <p:cNvPr id="15" name="Rectangle 14"/>
          <p:cNvSpPr/>
          <p:nvPr/>
        </p:nvSpPr>
        <p:spPr>
          <a:xfrm>
            <a:off x="2051720" y="3933056"/>
            <a:ext cx="4122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/>
              <a:t>:(</a:t>
            </a:r>
          </a:p>
        </p:txBody>
      </p:sp>
      <p:sp>
        <p:nvSpPr>
          <p:cNvPr id="17" name="Equal 16"/>
          <p:cNvSpPr/>
          <p:nvPr/>
        </p:nvSpPr>
        <p:spPr>
          <a:xfrm>
            <a:off x="2843808" y="2780928"/>
            <a:ext cx="504056" cy="43204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18" name="Equal 17"/>
          <p:cNvSpPr/>
          <p:nvPr/>
        </p:nvSpPr>
        <p:spPr>
          <a:xfrm>
            <a:off x="2843808" y="4077072"/>
            <a:ext cx="504056" cy="43204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23928" y="2492896"/>
            <a:ext cx="4138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/>
              <a:t>?</a:t>
            </a:r>
            <a:endParaRPr lang="th-TH" sz="5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923928" y="3789040"/>
            <a:ext cx="4138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/>
              <a:t>?</a:t>
            </a:r>
            <a:endParaRPr lang="th-TH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Motive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388930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McGuire’s Psychological Motives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9592" y="1772816"/>
            <a:ext cx="55547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</a:rPr>
              <a:t>11. ความต้องการปกป้องตนเอง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(Need for ego defense) </a:t>
            </a:r>
            <a:endParaRPr lang="th-TH" sz="28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23728" y="2587551"/>
            <a:ext cx="4122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/>
              <a:t>:)</a:t>
            </a:r>
            <a:endParaRPr lang="th-TH" sz="4400" dirty="0"/>
          </a:p>
        </p:txBody>
      </p:sp>
      <p:sp>
        <p:nvSpPr>
          <p:cNvPr id="15" name="Rectangle 14"/>
          <p:cNvSpPr/>
          <p:nvPr/>
        </p:nvSpPr>
        <p:spPr>
          <a:xfrm>
            <a:off x="2051720" y="3933056"/>
            <a:ext cx="4122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/>
              <a:t>:(</a:t>
            </a:r>
          </a:p>
        </p:txBody>
      </p:sp>
      <p:sp>
        <p:nvSpPr>
          <p:cNvPr id="17" name="Equal 16"/>
          <p:cNvSpPr/>
          <p:nvPr/>
        </p:nvSpPr>
        <p:spPr>
          <a:xfrm>
            <a:off x="2843808" y="2780928"/>
            <a:ext cx="504056" cy="43204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18" name="Equal 17"/>
          <p:cNvSpPr/>
          <p:nvPr/>
        </p:nvSpPr>
        <p:spPr>
          <a:xfrm>
            <a:off x="2843808" y="4077072"/>
            <a:ext cx="504056" cy="43204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79912" y="2587551"/>
            <a:ext cx="6607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ym typeface="Wingdings" pitchFamily="2" charset="2"/>
              </a:rPr>
              <a:t></a:t>
            </a:r>
            <a:endParaRPr lang="th-TH" sz="4400" dirty="0"/>
          </a:p>
        </p:txBody>
      </p:sp>
      <p:sp>
        <p:nvSpPr>
          <p:cNvPr id="12" name="Rectangle 11"/>
          <p:cNvSpPr/>
          <p:nvPr/>
        </p:nvSpPr>
        <p:spPr>
          <a:xfrm>
            <a:off x="3779912" y="4005064"/>
            <a:ext cx="6607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ym typeface="Wingdings" pitchFamily="2" charset="2"/>
              </a:rPr>
              <a:t></a:t>
            </a: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56376" y="1844824"/>
            <a:ext cx="277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:)</a:t>
            </a:r>
            <a:endParaRPr lang="th-TH" dirty="0"/>
          </a:p>
        </p:txBody>
      </p:sp>
      <p:pic>
        <p:nvPicPr>
          <p:cNvPr id="6" name="Picture 5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88640"/>
            <a:ext cx="3888432" cy="2172947"/>
          </a:xfrm>
          <a:prstGeom prst="rect">
            <a:avLst/>
          </a:prstGeom>
        </p:spPr>
      </p:pic>
      <p:pic>
        <p:nvPicPr>
          <p:cNvPr id="7" name="Picture 6" descr="002.jpg"/>
          <p:cNvPicPr>
            <a:picLocks noChangeAspect="1"/>
          </p:cNvPicPr>
          <p:nvPr/>
        </p:nvPicPr>
        <p:blipFill>
          <a:blip r:embed="rId3" cstate="print"/>
          <a:srcRect r="1255"/>
          <a:stretch>
            <a:fillRect/>
          </a:stretch>
        </p:blipFill>
        <p:spPr>
          <a:xfrm>
            <a:off x="4283968" y="188640"/>
            <a:ext cx="4618082" cy="5457825"/>
          </a:xfrm>
          <a:prstGeom prst="rect">
            <a:avLst/>
          </a:prstGeom>
        </p:spPr>
      </p:pic>
      <p:pic>
        <p:nvPicPr>
          <p:cNvPr id="8" name="Picture 7" descr="0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492896"/>
            <a:ext cx="4167209" cy="23122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Motive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388930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McGuire’s Psychological Motives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9592" y="1772816"/>
            <a:ext cx="55547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</a:rPr>
              <a:t>12. ความต้องการการตอกย้ำ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(Need for reinforcement) </a:t>
            </a:r>
            <a:endParaRPr lang="th-TH" sz="28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" name="Picture 19" descr="cook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2492896"/>
            <a:ext cx="4380880" cy="29137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Motive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388930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McGuire’s Psychological Motives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9592" y="1772816"/>
            <a:ext cx="52709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</a:rPr>
              <a:t>13. ความต้องการเครื่องยืนยัน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(Need for assertion) </a:t>
            </a:r>
            <a:endParaRPr lang="th-TH" sz="28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8" descr="David+Beckha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2420888"/>
            <a:ext cx="3041618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Motive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388930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McGuire’s Psychological Motives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9592" y="1772816"/>
            <a:ext cx="66992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</a:rPr>
              <a:t>14. ความต้องการการยอมรับ ต้องการเป็นที่รัก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(Need for affiliation) </a:t>
            </a:r>
            <a:endParaRPr lang="th-TH" sz="28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 descr="Valentine-Gift-for-your-husba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387" y="2435022"/>
            <a:ext cx="2857500" cy="2400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Motive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388930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McGuire’s Psychological Motives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9592" y="1772816"/>
            <a:ext cx="56124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</a:rPr>
              <a:t>15. ความต้องการระบุสถานะ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(Need for identification) </a:t>
            </a:r>
            <a:endParaRPr lang="th-TH" sz="28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 descr="Nusb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2492896"/>
            <a:ext cx="2611687" cy="1436428"/>
          </a:xfrm>
          <a:prstGeom prst="rect">
            <a:avLst/>
          </a:prstGeom>
        </p:spPr>
      </p:pic>
      <p:pic>
        <p:nvPicPr>
          <p:cNvPr id="7" name="Picture 6" descr="42747n_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95736" y="4221088"/>
            <a:ext cx="2144266" cy="2251479"/>
          </a:xfrm>
          <a:prstGeom prst="rect">
            <a:avLst/>
          </a:prstGeom>
        </p:spPr>
      </p:pic>
      <p:pic>
        <p:nvPicPr>
          <p:cNvPr id="9" name="Picture 8" descr="sinja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9992" y="4221088"/>
            <a:ext cx="1672605" cy="1261688"/>
          </a:xfrm>
          <a:prstGeom prst="rect">
            <a:avLst/>
          </a:prstGeom>
        </p:spPr>
      </p:pic>
      <p:pic>
        <p:nvPicPr>
          <p:cNvPr id="10" name="Picture 9" descr="dc111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67944" y="2586638"/>
            <a:ext cx="2186186" cy="12024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What is Motivation?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7880" y="2420888"/>
            <a:ext cx="8058616" cy="830997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</a:t>
            </a: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otivation is the driving force within individuals that impels them to action.</a:t>
            </a:r>
            <a:endParaRPr lang="th-TH" sz="2800" b="1" dirty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Motive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388930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McGuire’s Psychological Motives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9592" y="1772816"/>
            <a:ext cx="48718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</a:rPr>
              <a:t>16. ความต้องการต้นแบบ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(Need for modeling) </a:t>
            </a:r>
            <a:endParaRPr lang="th-TH" sz="28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 descr="Father-and-Son-Mets-Fans_800x6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4725144"/>
            <a:ext cx="2329682" cy="1747261"/>
          </a:xfrm>
          <a:prstGeom prst="rect">
            <a:avLst/>
          </a:prstGeom>
        </p:spPr>
      </p:pic>
      <p:pic>
        <p:nvPicPr>
          <p:cNvPr id="7" name="Picture 6" descr="IW500413.jpg"/>
          <p:cNvPicPr>
            <a:picLocks noChangeAspect="1"/>
          </p:cNvPicPr>
          <p:nvPr/>
        </p:nvPicPr>
        <p:blipFill>
          <a:blip r:embed="rId4" cstate="print"/>
          <a:srcRect t="15906"/>
          <a:stretch>
            <a:fillRect/>
          </a:stretch>
        </p:blipFill>
        <p:spPr>
          <a:xfrm>
            <a:off x="1979712" y="4869160"/>
            <a:ext cx="1234162" cy="1556792"/>
          </a:xfrm>
          <a:prstGeom prst="rect">
            <a:avLst/>
          </a:prstGeom>
        </p:spPr>
      </p:pic>
      <p:pic>
        <p:nvPicPr>
          <p:cNvPr id="9" name="Picture 8" descr="Corbis-42-1524335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31640" y="2348880"/>
            <a:ext cx="2953078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Motive Theories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388930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err="1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MAOB</a:t>
            </a: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 Model: Motivation-Ability-Opportunity-Behavior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99592" y="1700808"/>
            <a:ext cx="2156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Ölander</a:t>
            </a:r>
            <a:r>
              <a:rPr lang="en-US" dirty="0" smtClean="0"/>
              <a:t> and </a:t>
            </a:r>
            <a:r>
              <a:rPr lang="en-US" dirty="0" err="1" smtClean="0"/>
              <a:t>Thøgerson</a:t>
            </a:r>
            <a:r>
              <a:rPr lang="en-US" dirty="0" smtClean="0"/>
              <a:t>, (1995) </a:t>
            </a:r>
            <a:endParaRPr lang="th-TH" dirty="0"/>
          </a:p>
        </p:txBody>
      </p:sp>
      <p:sp>
        <p:nvSpPr>
          <p:cNvPr id="14" name="Rectangle 13"/>
          <p:cNvSpPr/>
          <p:nvPr/>
        </p:nvSpPr>
        <p:spPr>
          <a:xfrm>
            <a:off x="1008112" y="3645024"/>
            <a:ext cx="172819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Motivation</a:t>
            </a:r>
            <a:endParaRPr lang="th-TH" sz="2800" b="1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384376" y="2492896"/>
            <a:ext cx="1728192" cy="64807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Ability</a:t>
            </a:r>
            <a:endParaRPr lang="th-TH" sz="2800" b="1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84376" y="4653136"/>
            <a:ext cx="1728192" cy="64807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Opportunity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8" name="Explosion 2 17"/>
          <p:cNvSpPr/>
          <p:nvPr/>
        </p:nvSpPr>
        <p:spPr>
          <a:xfrm>
            <a:off x="6264696" y="2924944"/>
            <a:ext cx="2483768" cy="1872208"/>
          </a:xfrm>
          <a:prstGeom prst="irregularSeal2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Behavior</a:t>
            </a:r>
            <a:endParaRPr lang="th-TH" sz="2400" b="1" dirty="0"/>
          </a:p>
        </p:txBody>
      </p:sp>
      <p:sp>
        <p:nvSpPr>
          <p:cNvPr id="19" name="Right Arrow 18"/>
          <p:cNvSpPr/>
          <p:nvPr/>
        </p:nvSpPr>
        <p:spPr>
          <a:xfrm>
            <a:off x="2880320" y="3717032"/>
            <a:ext cx="331236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Down Arrow 19"/>
          <p:cNvSpPr/>
          <p:nvPr/>
        </p:nvSpPr>
        <p:spPr>
          <a:xfrm>
            <a:off x="3960440" y="3212976"/>
            <a:ext cx="576064" cy="504056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Down Arrow 20"/>
          <p:cNvSpPr/>
          <p:nvPr/>
        </p:nvSpPr>
        <p:spPr>
          <a:xfrm rot="10800000">
            <a:off x="3960441" y="4077072"/>
            <a:ext cx="576064" cy="504056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Needs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10" name="Diagram 9"/>
          <p:cNvGraphicFramePr/>
          <p:nvPr/>
        </p:nvGraphicFramePr>
        <p:xfrm>
          <a:off x="2220416" y="217331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Prad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88568" y="1525240"/>
            <a:ext cx="1000322" cy="1306414"/>
          </a:xfrm>
          <a:prstGeom prst="rect">
            <a:avLst/>
          </a:prstGeom>
          <a:noFill/>
        </p:spPr>
      </p:pic>
      <p:pic>
        <p:nvPicPr>
          <p:cNvPr id="12" name="Picture 11" descr="150px-Nokia_3310_blue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44952" y="4909616"/>
            <a:ext cx="391886" cy="927463"/>
          </a:xfrm>
          <a:prstGeom prst="rect">
            <a:avLst/>
          </a:prstGeom>
        </p:spPr>
      </p:pic>
      <p:pic>
        <p:nvPicPr>
          <p:cNvPr id="1027" name="Picture 3" descr="45050_00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56920" y="1885280"/>
            <a:ext cx="981736" cy="1305248"/>
          </a:xfrm>
          <a:prstGeom prst="rect">
            <a:avLst/>
          </a:prstGeom>
          <a:noFill/>
        </p:spPr>
      </p:pic>
      <p:pic>
        <p:nvPicPr>
          <p:cNvPr id="1028" name="Picture 4" descr="Burberry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72344" y="4765600"/>
            <a:ext cx="1887116" cy="1304805"/>
          </a:xfrm>
          <a:prstGeom prst="rect">
            <a:avLst/>
          </a:prstGeom>
          <a:noFill/>
        </p:spPr>
      </p:pic>
      <p:pic>
        <p:nvPicPr>
          <p:cNvPr id="1029" name="Picture 5" descr="Magellan_Pool_Deck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15616" y="2420888"/>
            <a:ext cx="1793239" cy="12751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Needs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4" name="Picture 3" descr="Level of nee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348880"/>
            <a:ext cx="5229225" cy="2590800"/>
          </a:xfrm>
          <a:prstGeom prst="rect">
            <a:avLst/>
          </a:prstGeom>
        </p:spPr>
      </p:pic>
      <p:pic>
        <p:nvPicPr>
          <p:cNvPr id="5" name="Picture 4" descr="how-to-prevent-eating-disorders.jpg"/>
          <p:cNvPicPr>
            <a:picLocks noChangeAspect="1"/>
          </p:cNvPicPr>
          <p:nvPr/>
        </p:nvPicPr>
        <p:blipFill>
          <a:blip r:embed="rId3" cstate="print"/>
          <a:srcRect t="9850"/>
          <a:stretch>
            <a:fillRect/>
          </a:stretch>
        </p:blipFill>
        <p:spPr>
          <a:xfrm>
            <a:off x="6660232" y="4653136"/>
            <a:ext cx="1644774" cy="1977008"/>
          </a:xfrm>
          <a:prstGeom prst="rect">
            <a:avLst/>
          </a:prstGeom>
        </p:spPr>
      </p:pic>
      <p:pic>
        <p:nvPicPr>
          <p:cNvPr id="6" name="Picture 5" descr="20090903-boygirl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3212976"/>
            <a:ext cx="1877194" cy="1250211"/>
          </a:xfrm>
          <a:prstGeom prst="rect">
            <a:avLst/>
          </a:prstGeom>
        </p:spPr>
      </p:pic>
      <p:pic>
        <p:nvPicPr>
          <p:cNvPr id="7" name="Picture 6" descr="JAA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16216" y="1700807"/>
            <a:ext cx="1800200" cy="13418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Needs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2050" name="Picture 2" descr="article-1311623-0039034800000578-382_634x4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844824"/>
            <a:ext cx="2217738" cy="1449387"/>
          </a:xfrm>
          <a:prstGeom prst="rect">
            <a:avLst/>
          </a:prstGeom>
          <a:noFill/>
        </p:spPr>
      </p:pic>
      <p:pic>
        <p:nvPicPr>
          <p:cNvPr id="2051" name="Picture 3" descr="luxury%20airline%20design%20teneues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1844824"/>
            <a:ext cx="1660525" cy="1457325"/>
          </a:xfrm>
          <a:prstGeom prst="rect">
            <a:avLst/>
          </a:prstGeom>
          <a:noFill/>
        </p:spPr>
      </p:pic>
      <p:pic>
        <p:nvPicPr>
          <p:cNvPr id="2052" name="Picture 4" descr="nok_plus_74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1844824"/>
            <a:ext cx="1943100" cy="145732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228184" y="3429000"/>
            <a:ext cx="1156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Luxury Airlines</a:t>
            </a:r>
            <a:endParaRPr lang="th-TH" dirty="0"/>
          </a:p>
        </p:txBody>
      </p:sp>
      <p:sp>
        <p:nvSpPr>
          <p:cNvPr id="17" name="TextBox 16"/>
          <p:cNvSpPr txBox="1"/>
          <p:nvPr/>
        </p:nvSpPr>
        <p:spPr>
          <a:xfrm>
            <a:off x="1748359" y="3429000"/>
            <a:ext cx="131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 Cost Airlines</a:t>
            </a:r>
            <a:endParaRPr lang="th-TH" dirty="0"/>
          </a:p>
        </p:txBody>
      </p:sp>
      <p:sp>
        <p:nvSpPr>
          <p:cNvPr id="18" name="TextBox 17"/>
          <p:cNvSpPr txBox="1"/>
          <p:nvPr/>
        </p:nvSpPr>
        <p:spPr>
          <a:xfrm>
            <a:off x="3561953" y="342900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Low Cost Airlines + Facilities</a:t>
            </a:r>
            <a:endParaRPr lang="th-TH" dirty="0"/>
          </a:p>
        </p:txBody>
      </p:sp>
      <p:sp>
        <p:nvSpPr>
          <p:cNvPr id="19" name="Rectangle 18"/>
          <p:cNvSpPr/>
          <p:nvPr/>
        </p:nvSpPr>
        <p:spPr>
          <a:xfrm>
            <a:off x="6372200" y="4509120"/>
            <a:ext cx="1444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Hedonic needs</a:t>
            </a:r>
            <a:endParaRPr lang="th-TH" sz="2400" b="1" dirty="0"/>
          </a:p>
        </p:txBody>
      </p:sp>
      <p:sp>
        <p:nvSpPr>
          <p:cNvPr id="20" name="Rectangle 19"/>
          <p:cNvSpPr/>
          <p:nvPr/>
        </p:nvSpPr>
        <p:spPr>
          <a:xfrm>
            <a:off x="1331640" y="4509120"/>
            <a:ext cx="1633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Utilitarian needs</a:t>
            </a:r>
            <a:endParaRPr lang="th-TH" sz="2400" b="1" dirty="0" smtClean="0"/>
          </a:p>
        </p:txBody>
      </p:sp>
      <p:sp>
        <p:nvSpPr>
          <p:cNvPr id="22" name="Right Arrow 21"/>
          <p:cNvSpPr/>
          <p:nvPr/>
        </p:nvSpPr>
        <p:spPr>
          <a:xfrm>
            <a:off x="1331640" y="4941168"/>
            <a:ext cx="6840760" cy="432048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Goals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 Placeholder 4"/>
          <p:cNvSpPr txBox="1">
            <a:spLocks/>
          </p:cNvSpPr>
          <p:nvPr/>
        </p:nvSpPr>
        <p:spPr>
          <a:xfrm>
            <a:off x="971600" y="1484784"/>
            <a:ext cx="1594284" cy="648072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4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Goals</a:t>
            </a:r>
            <a:endParaRPr lang="th-TH" sz="48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5" descr="go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3032" y="2204864"/>
            <a:ext cx="8011456" cy="4365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Goals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24" name="Diagram 23"/>
          <p:cNvGraphicFramePr/>
          <p:nvPr/>
        </p:nvGraphicFramePr>
        <p:xfrm>
          <a:off x="1115616" y="1556792"/>
          <a:ext cx="7416824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5" name="Picture 24" descr="smart-brain.jpg"/>
          <p:cNvPicPr>
            <a:picLocks noChangeAspect="1"/>
          </p:cNvPicPr>
          <p:nvPr/>
        </p:nvPicPr>
        <p:blipFill>
          <a:blip r:embed="rId8" cstate="print"/>
          <a:srcRect l="29584" r="23928" b="29769"/>
          <a:stretch>
            <a:fillRect/>
          </a:stretch>
        </p:blipFill>
        <p:spPr>
          <a:xfrm>
            <a:off x="1403648" y="3717032"/>
            <a:ext cx="1264785" cy="1080120"/>
          </a:xfrm>
          <a:prstGeom prst="rect">
            <a:avLst/>
          </a:prstGeom>
        </p:spPr>
      </p:pic>
      <p:pic>
        <p:nvPicPr>
          <p:cNvPr id="26" name="Picture 25" descr="mba.jpg"/>
          <p:cNvPicPr>
            <a:picLocks noChangeAspect="1"/>
          </p:cNvPicPr>
          <p:nvPr/>
        </p:nvPicPr>
        <p:blipFill>
          <a:blip r:embed="rId9" cstate="print"/>
          <a:srcRect b="36653"/>
          <a:stretch>
            <a:fillRect/>
          </a:stretch>
        </p:blipFill>
        <p:spPr>
          <a:xfrm>
            <a:off x="3275856" y="4509120"/>
            <a:ext cx="1011696" cy="288373"/>
          </a:xfrm>
          <a:prstGeom prst="rect">
            <a:avLst/>
          </a:prstGeom>
        </p:spPr>
      </p:pic>
      <p:pic>
        <p:nvPicPr>
          <p:cNvPr id="27" name="Picture 26" descr="mba3.jpg"/>
          <p:cNvPicPr>
            <a:picLocks noChangeAspect="1"/>
          </p:cNvPicPr>
          <p:nvPr/>
        </p:nvPicPr>
        <p:blipFill>
          <a:blip r:embed="rId10" cstate="print"/>
          <a:srcRect t="10946" b="12431"/>
          <a:stretch>
            <a:fillRect/>
          </a:stretch>
        </p:blipFill>
        <p:spPr>
          <a:xfrm>
            <a:off x="3471753" y="3844042"/>
            <a:ext cx="740207" cy="565394"/>
          </a:xfrm>
          <a:prstGeom prst="rect">
            <a:avLst/>
          </a:prstGeom>
        </p:spPr>
      </p:pic>
      <p:pic>
        <p:nvPicPr>
          <p:cNvPr id="28" name="Picture 27" descr="HBS.jpg"/>
          <p:cNvPicPr>
            <a:picLocks noChangeAspect="1"/>
          </p:cNvPicPr>
          <p:nvPr/>
        </p:nvPicPr>
        <p:blipFill>
          <a:blip r:embed="rId11" cstate="print"/>
          <a:srcRect t="30313" b="40156"/>
          <a:stretch>
            <a:fillRect/>
          </a:stretch>
        </p:blipFill>
        <p:spPr>
          <a:xfrm>
            <a:off x="4899288" y="4005064"/>
            <a:ext cx="1463040" cy="432048"/>
          </a:xfrm>
          <a:prstGeom prst="rect">
            <a:avLst/>
          </a:prstGeom>
        </p:spPr>
      </p:pic>
      <p:pic>
        <p:nvPicPr>
          <p:cNvPr id="29" name="Picture 28" descr="Krirk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380312" y="3717032"/>
            <a:ext cx="763107" cy="874239"/>
          </a:xfrm>
          <a:prstGeom prst="rect">
            <a:avLst/>
          </a:prstGeom>
        </p:spPr>
      </p:pic>
      <p:pic>
        <p:nvPicPr>
          <p:cNvPr id="30" name="Picture 29" descr="mba-krirk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092280" y="4725144"/>
            <a:ext cx="1404500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err="1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Interupts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316922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err="1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Interupts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59632" y="1700808"/>
            <a:ext cx="571342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การได้รับข้อมูลใหม่ที่ไม่ได้คาดเอาไว้ </a:t>
            </a:r>
            <a:r>
              <a:rPr lang="en-US" sz="24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(Unexpected information)</a:t>
            </a:r>
            <a:br>
              <a:rPr lang="en-US" sz="24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en-US" sz="24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24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en-US" sz="24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24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en-US" sz="24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ได้รับการกระตุ้นอย่างโดนใจ </a:t>
            </a:r>
            <a:r>
              <a:rPr lang="en-US" sz="24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(Prominent environment stimuli)</a:t>
            </a:r>
            <a:br>
              <a:rPr lang="en-US" sz="24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</a:br>
            <a:endParaRPr lang="en-US" sz="24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24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24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</a:br>
            <a:endParaRPr lang="en-US" sz="24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ภาวะที่มีส่งผลกระทบ </a:t>
            </a:r>
            <a:r>
              <a:rPr lang="en-US" sz="24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(Affect states) </a:t>
            </a:r>
            <a:br>
              <a:rPr lang="en-US" sz="24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en-US" sz="24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24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</a:br>
            <a:endParaRPr lang="en-US" sz="24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การเกิดทางเลือก</a:t>
            </a:r>
            <a:r>
              <a:rPr lang="en-US" sz="24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(Conflicts) </a:t>
            </a:r>
            <a:endParaRPr lang="th-TH" sz="24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7" name="Picture 16" descr="samsung-galaxy-s2-2-300x2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3" y="2204864"/>
            <a:ext cx="1152127" cy="864096"/>
          </a:xfrm>
          <a:prstGeom prst="rect">
            <a:avLst/>
          </a:prstGeom>
        </p:spPr>
      </p:pic>
      <p:pic>
        <p:nvPicPr>
          <p:cNvPr id="18" name="Picture 17" descr="google-android-ice-cream-sandwich-o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2132856"/>
            <a:ext cx="1328255" cy="936104"/>
          </a:xfrm>
          <a:prstGeom prst="rect">
            <a:avLst/>
          </a:prstGeom>
        </p:spPr>
      </p:pic>
      <p:pic>
        <p:nvPicPr>
          <p:cNvPr id="19" name="Picture 18" descr="sony-xperia-s-phones-4u-480.jpg"/>
          <p:cNvPicPr>
            <a:picLocks noChangeAspect="1"/>
          </p:cNvPicPr>
          <p:nvPr/>
        </p:nvPicPr>
        <p:blipFill>
          <a:blip r:embed="rId5" cstate="print"/>
          <a:srcRect r="52362" b="7305"/>
          <a:stretch>
            <a:fillRect/>
          </a:stretch>
        </p:blipFill>
        <p:spPr>
          <a:xfrm>
            <a:off x="1924195" y="3573016"/>
            <a:ext cx="802541" cy="1080120"/>
          </a:xfrm>
          <a:prstGeom prst="rect">
            <a:avLst/>
          </a:prstGeom>
        </p:spPr>
      </p:pic>
      <p:pic>
        <p:nvPicPr>
          <p:cNvPr id="20" name="Picture 19" descr="150px-Nokia_3310_blu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139952" y="5661248"/>
            <a:ext cx="391886" cy="927463"/>
          </a:xfrm>
          <a:prstGeom prst="rect">
            <a:avLst/>
          </a:prstGeom>
        </p:spPr>
      </p:pic>
      <p:pic>
        <p:nvPicPr>
          <p:cNvPr id="21" name="Picture 20" descr="Empty_Pockets_articl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907704" y="5013176"/>
            <a:ext cx="1283228" cy="721816"/>
          </a:xfrm>
          <a:prstGeom prst="rect">
            <a:avLst/>
          </a:prstGeom>
        </p:spPr>
      </p:pic>
      <p:pic>
        <p:nvPicPr>
          <p:cNvPr id="22" name="Picture 21" descr="Samsung-B210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860032" y="5661248"/>
            <a:ext cx="785177" cy="981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Frustration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316922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Frustration and Defense mechanisms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62417" y="1712997"/>
            <a:ext cx="414568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</a:rPr>
              <a:t>แสดงความก้าวร้าว (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Aggression)</a:t>
            </a:r>
            <a:endParaRPr lang="th-TH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</a:rPr>
              <a:t>การหาเหตุผลเข้าข้างตัวเอง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(Rationalization)</a:t>
            </a:r>
            <a:endParaRPr lang="th-TH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</a:rPr>
              <a:t>การถดถอย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(Regression)</a:t>
            </a:r>
            <a:endParaRPr lang="th-TH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</a:rPr>
              <a:t>การถอนตัวออกมา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(Withdrawal)</a:t>
            </a:r>
            <a:endParaRPr lang="th-TH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</a:rPr>
              <a:t>โยนความผิดให้คนอื่น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(Projection)</a:t>
            </a:r>
            <a:endParaRPr lang="th-TH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</a:rPr>
              <a:t>การสร้างมโนภาพ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(Autism)</a:t>
            </a:r>
            <a:endParaRPr lang="th-TH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</a:rPr>
              <a:t>การเลียนแบบ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(Identification)</a:t>
            </a:r>
            <a:endParaRPr lang="th-TH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</a:rPr>
              <a:t>การเก็บกด (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Repression)</a:t>
            </a:r>
            <a:endParaRPr lang="th-TH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</a:rPr>
              <a:t>การแทนที่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(Displacement)</a:t>
            </a:r>
            <a:endParaRPr lang="th-TH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</a:rPr>
              <a:t>การเปลี่ยนสถานะ (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Sublimation)</a:t>
            </a:r>
            <a:endParaRPr lang="th-TH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</a:rPr>
              <a:t>การเกิดการโต้กลับ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(Reaction formation)</a:t>
            </a:r>
            <a:endParaRPr lang="th-TH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>
                <a:solidFill>
                  <a:schemeClr val="tx2">
                    <a:lumMod val="75000"/>
                  </a:schemeClr>
                </a:solidFill>
              </a:rPr>
              <a:t>การไม่ยอมรับความจริง (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Denial)</a:t>
            </a:r>
            <a:endParaRPr lang="th-TH" sz="24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Measurement of Motives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24449" y="2060848"/>
            <a:ext cx="3103735" cy="4405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The measurement of motives</a:t>
            </a:r>
            <a:endParaRPr lang="th-TH" sz="2800" b="1" dirty="0" smtClean="0">
              <a:solidFill>
                <a:schemeClr val="tx2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00192" y="2645369"/>
            <a:ext cx="2247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Qualitative research</a:t>
            </a:r>
            <a:endParaRPr lang="th-TH" sz="2800" b="1" dirty="0" smtClean="0">
              <a:solidFill>
                <a:schemeClr val="tx2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75656" y="2645369"/>
            <a:ext cx="12378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Subjective</a:t>
            </a:r>
            <a:endParaRPr lang="th-TH" sz="2800" b="1" dirty="0" smtClean="0">
              <a:solidFill>
                <a:schemeClr val="tx2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3275856" y="2717377"/>
            <a:ext cx="280831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What is Motivation?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5" name="Picture 4" descr="Motivation Mod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683758"/>
            <a:ext cx="7308304" cy="50486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048" y="3645024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End of Chapter 3: </a:t>
            </a:r>
            <a:r>
              <a:rPr lang="en-GB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Motivation</a:t>
            </a:r>
            <a:endParaRPr lang="th-TH" sz="36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5496" y="29969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51520" y="764704"/>
          <a:ext cx="8568952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2952328"/>
                <a:gridCol w="41764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Motives</a:t>
                      </a:r>
                      <a:endParaRPr lang="th-TH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Description</a:t>
                      </a:r>
                      <a:endParaRPr lang="th-TH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Example</a:t>
                      </a:r>
                      <a:endParaRPr lang="th-TH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Dormant</a:t>
                      </a:r>
                      <a:r>
                        <a:rPr lang="en-US" sz="2400" baseline="0" dirty="0" smtClean="0"/>
                        <a:t> motives</a:t>
                      </a:r>
                      <a:endParaRPr lang="th-TH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These</a:t>
                      </a:r>
                      <a:r>
                        <a:rPr lang="en-US" sz="2400" baseline="0" dirty="0" smtClean="0"/>
                        <a:t> motives operated b</a:t>
                      </a:r>
                      <a:r>
                        <a:rPr lang="en-US" sz="2400" dirty="0" smtClean="0"/>
                        <a:t>elow</a:t>
                      </a:r>
                      <a:r>
                        <a:rPr lang="en-US" sz="2400" baseline="0" dirty="0" smtClean="0"/>
                        <a:t> the conscious level.</a:t>
                      </a:r>
                      <a:endParaRPr lang="th-TH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The car buyer’s desire to buy a sports car may be linked to his approaching middle age. But he</a:t>
                      </a:r>
                      <a:r>
                        <a:rPr lang="en-US" sz="2400" baseline="0" dirty="0" smtClean="0"/>
                        <a:t> may not be aware of this</a:t>
                      </a:r>
                      <a:endParaRPr lang="th-TH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Conscious motives</a:t>
                      </a:r>
                      <a:endParaRPr lang="th-TH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motives of which we aware.</a:t>
                      </a:r>
                      <a:endParaRPr lang="th-TH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Because our car buyer knows the needs a new car.</a:t>
                      </a:r>
                      <a:endParaRPr lang="th-TH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Emotional motives</a:t>
                      </a:r>
                      <a:endParaRPr lang="th-TH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Motives having to do with feelings about the brand.</a:t>
                      </a:r>
                      <a:endParaRPr lang="th-TH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Our prospective car buyers may end up with a sports car, despite having four children.</a:t>
                      </a:r>
                      <a:endParaRPr lang="th-TH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Rational motives</a:t>
                      </a:r>
                      <a:endParaRPr lang="th-TH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These motives are based on reasoning.</a:t>
                      </a:r>
                      <a:endParaRPr lang="th-TH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car purchaser may need a car which will carry four children</a:t>
                      </a:r>
                      <a:endParaRPr lang="th-TH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Secondary motives</a:t>
                      </a:r>
                      <a:endParaRPr lang="th-TH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These are the reasons behind buying a particular brand.</a:t>
                      </a:r>
                      <a:endParaRPr lang="th-TH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Buying a Toyota rather than Ford.</a:t>
                      </a:r>
                      <a:endParaRPr lang="th-TH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Primary motives</a:t>
                      </a:r>
                      <a:endParaRPr lang="th-TH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reasons that lead to the purchase of a product class.</a:t>
                      </a:r>
                      <a:endParaRPr lang="th-TH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 individual might look for a new car to replace one which is becoming old and unreliable.</a:t>
                      </a:r>
                      <a:endParaRPr lang="th-TH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 Placeholder 4"/>
          <p:cNvSpPr txBox="1">
            <a:spLocks/>
          </p:cNvSpPr>
          <p:nvPr/>
        </p:nvSpPr>
        <p:spPr>
          <a:xfrm>
            <a:off x="228600" y="235285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ctr">
              <a:lnSpc>
                <a:spcPts val="2500"/>
              </a:lnSpc>
              <a:buSzPct val="50000"/>
              <a:defRPr/>
            </a:pP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Classification of Consumer Motives</a:t>
            </a:r>
            <a:endParaRPr lang="th-TH" sz="3600" b="1" dirty="0">
              <a:solidFill>
                <a:schemeClr val="accent1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Motive conflict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43608" y="1834946"/>
            <a:ext cx="76328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Approach-approach conflict</a:t>
            </a:r>
            <a:b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en-US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Avoidance-avoidance conflict</a:t>
            </a:r>
            <a:endParaRPr lang="en-US" sz="2800" dirty="0" smtClean="0">
              <a:solidFill>
                <a:schemeClr val="accent6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 Approach-avoidance conflict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Multiple approach-avoidance conflicts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7584" y="1388930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Motive conflict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195736" y="2355131"/>
            <a:ext cx="2232248" cy="2442021"/>
            <a:chOff x="2900" y="10171"/>
            <a:chExt cx="3819" cy="4175"/>
          </a:xfrm>
        </p:grpSpPr>
        <p:grpSp>
          <p:nvGrpSpPr>
            <p:cNvPr id="1027" name="Group 3"/>
            <p:cNvGrpSpPr>
              <a:grpSpLocks/>
            </p:cNvGrpSpPr>
            <p:nvPr/>
          </p:nvGrpSpPr>
          <p:grpSpPr bwMode="auto">
            <a:xfrm>
              <a:off x="3800" y="10171"/>
              <a:ext cx="2919" cy="1765"/>
              <a:chOff x="7212" y="11273"/>
              <a:chExt cx="2919" cy="1765"/>
            </a:xfrm>
          </p:grpSpPr>
          <p:sp>
            <p:nvSpPr>
              <p:cNvPr id="1028" name="AutoShape 4"/>
              <p:cNvSpPr>
                <a:spLocks noChangeArrowheads="1"/>
              </p:cNvSpPr>
              <p:nvPr/>
            </p:nvSpPr>
            <p:spPr bwMode="auto">
              <a:xfrm>
                <a:off x="7212" y="11273"/>
                <a:ext cx="2919" cy="1765"/>
              </a:xfrm>
              <a:prstGeom prst="cloudCallout">
                <a:avLst>
                  <a:gd name="adj1" fmla="val -43750"/>
                  <a:gd name="adj2" fmla="val 70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th-TH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ngsana New" pitchFamily="18" charset="-34"/>
                </a:endParaRPr>
              </a:p>
            </p:txBody>
          </p:sp>
          <p:pic>
            <p:nvPicPr>
              <p:cNvPr id="1029" name="Picture 5" descr="Bicycl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13" y="11929"/>
                <a:ext cx="1092" cy="701"/>
              </a:xfrm>
              <a:prstGeom prst="rect">
                <a:avLst/>
              </a:prstGeom>
              <a:noFill/>
            </p:spPr>
          </p:pic>
          <p:pic>
            <p:nvPicPr>
              <p:cNvPr id="1030" name="Picture 6" descr="Ipad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8951" y="11500"/>
                <a:ext cx="675" cy="758"/>
              </a:xfrm>
              <a:prstGeom prst="rect">
                <a:avLst/>
              </a:prstGeom>
              <a:noFill/>
            </p:spPr>
          </p:pic>
        </p:grpSp>
        <p:pic>
          <p:nvPicPr>
            <p:cNvPr id="1031" name="Picture 7" descr="men-think-about-sex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2900" y="12389"/>
              <a:ext cx="1446" cy="1957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Motive conflict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43608" y="1834946"/>
            <a:ext cx="76328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Approach-approach conflict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 Avoidance-avoidance conflict</a:t>
            </a:r>
            <a:b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en-US" sz="2800" dirty="0" smtClean="0">
              <a:solidFill>
                <a:schemeClr val="accent6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 Approach-avoidance conflict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Multiple approach-avoidance conflicts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7584" y="1388930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Motive conflict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2050" name="Picture 2" descr="Suzuk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4932" y="2924944"/>
            <a:ext cx="3365500" cy="925513"/>
          </a:xfrm>
          <a:prstGeom prst="rect">
            <a:avLst/>
          </a:prstGeom>
          <a:noFill/>
        </p:spPr>
      </p:pic>
      <p:pic>
        <p:nvPicPr>
          <p:cNvPr id="14" name="Picture 13" descr="choosing-motorcycle-repair-school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17652" y="3140968"/>
            <a:ext cx="1214388" cy="1349706"/>
          </a:xfrm>
          <a:prstGeom prst="rect">
            <a:avLst/>
          </a:prstGeom>
        </p:spPr>
      </p:pic>
      <p:pic>
        <p:nvPicPr>
          <p:cNvPr id="15" name="Picture 14" descr="bg-1-27324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83255" y="2996952"/>
            <a:ext cx="2380633" cy="86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Motive conflict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43608" y="1834946"/>
            <a:ext cx="76328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Approach-approach conflict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 Avoidance-avoidance conflict</a:t>
            </a:r>
            <a:endParaRPr lang="en-US" sz="2800" dirty="0" smtClean="0">
              <a:solidFill>
                <a:schemeClr val="accent6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 Approach-avoidance conflict</a:t>
            </a:r>
            <a:b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en-US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Multiple approach-avoidance conflicts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7584" y="1388930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Motive conflict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0" name="Picture 9" descr="vios%20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3284984"/>
            <a:ext cx="2129690" cy="1311889"/>
          </a:xfrm>
          <a:prstGeom prst="rect">
            <a:avLst/>
          </a:prstGeom>
        </p:spPr>
      </p:pic>
      <p:pic>
        <p:nvPicPr>
          <p:cNvPr id="12" name="Picture 11" descr="choosing-motorcycle-repair-school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3429000"/>
            <a:ext cx="1214388" cy="1349706"/>
          </a:xfrm>
          <a:prstGeom prst="rect">
            <a:avLst/>
          </a:prstGeom>
        </p:spPr>
      </p:pic>
      <p:pic>
        <p:nvPicPr>
          <p:cNvPr id="16" name="Picture 15" descr="altis090810_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20272" y="3429000"/>
            <a:ext cx="1626283" cy="1082997"/>
          </a:xfrm>
          <a:prstGeom prst="rect">
            <a:avLst/>
          </a:prstGeom>
        </p:spPr>
      </p:pic>
      <p:pic>
        <p:nvPicPr>
          <p:cNvPr id="17" name="Picture 16" descr="debt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36096" y="3429000"/>
            <a:ext cx="1459880" cy="1094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Motivation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Motive conflict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43608" y="1834946"/>
            <a:ext cx="76328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Approach-approach conflict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 Avoidance-avoidance conflict</a:t>
            </a:r>
            <a:endParaRPr lang="en-US" sz="2800" dirty="0" smtClean="0">
              <a:solidFill>
                <a:schemeClr val="accent6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 Approach-avoidance conflict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Multiple approach-avoidance conflicts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7584" y="1388930"/>
            <a:ext cx="741682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32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Motive conflict</a:t>
            </a:r>
            <a:endParaRPr lang="th-TH" sz="3200" b="1" dirty="0" smtClean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2" name="Picture 11" descr="choosing-motorcycle-repair-school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3933056"/>
            <a:ext cx="1214388" cy="1349706"/>
          </a:xfrm>
          <a:prstGeom prst="rect">
            <a:avLst/>
          </a:prstGeom>
        </p:spPr>
      </p:pic>
      <p:pic>
        <p:nvPicPr>
          <p:cNvPr id="14" name="Picture 13" descr="vios%20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1640" y="4005064"/>
            <a:ext cx="2129690" cy="1311889"/>
          </a:xfrm>
          <a:prstGeom prst="rect">
            <a:avLst/>
          </a:prstGeom>
        </p:spPr>
      </p:pic>
      <p:pic>
        <p:nvPicPr>
          <p:cNvPr id="15" name="Picture 14" descr="2013-Honda-Cit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4077072"/>
            <a:ext cx="2080231" cy="1296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11293</TotalTime>
  <Words>1035</Words>
  <Application>Microsoft Office PowerPoint</Application>
  <PresentationFormat>On-screen Show (4:3)</PresentationFormat>
  <Paragraphs>241</Paragraphs>
  <Slides>40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1_Custom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</cp:lastModifiedBy>
  <cp:revision>1205</cp:revision>
  <dcterms:created xsi:type="dcterms:W3CDTF">2011-07-14T07:15:29Z</dcterms:created>
  <dcterms:modified xsi:type="dcterms:W3CDTF">2012-09-16T03:41:45Z</dcterms:modified>
</cp:coreProperties>
</file>